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演示收入</c:v>
                </c:pt>
              </c:strCache>
            </c:strRef>
          </c:tx>
          <c:spPr>
            <a:ln w="31750">
              <a:solidFill>
                <a:srgbClr val="D52B2B"/>
              </a:solidFill>
            </a:ln>
          </c:spPr>
          <c:marker>
            <c:spPr>
              <a:solidFill>
                <a:srgbClr val="D52B2B"/>
              </a:solidFill>
              <a:ln>
                <a:solidFill>
                  <a:srgbClr val="D52B2B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32</c:v>
                </c:pt>
                <c:pt idx="2">
                  <c:v>28</c:v>
                </c:pt>
                <c:pt idx="3">
                  <c:v>45</c:v>
                </c:pt>
              </c:numCache>
            </c:numRef>
          </c:val>
          <c:smooth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7E9F0"/>
            </a:solidFill>
          </a:ln>
        </c:spPr>
        <c:txPr>
          <a:bodyPr/>
          <a:lstStyle/>
          <a:p>
            <a:pPr>
              <a:defRPr sz="1000">
                <a:solidFill>
                  <a:srgbClr val="222A37"/>
                </a:solidFill>
                <a:latin typeface="Hiragino Sans GB"/>
                <a:ea typeface="Hiragino Sans GB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6350">
              <a:solidFill>
                <a:srgbClr val="E7E9F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E7E9F0"/>
            </a:solidFill>
          </a:ln>
        </c:spPr>
        <c:txPr>
          <a:bodyPr/>
          <a:lstStyle/>
          <a:p>
            <a:pPr>
              <a:defRPr sz="1000">
                <a:solidFill>
                  <a:srgbClr val="222A37"/>
                </a:solidFill>
                <a:latin typeface="Hiragino Sans GB"/>
                <a:ea typeface="Hiragino Sans GB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222A37"/>
          </a:solidFill>
          <a:latin typeface="Hiragino Sans GB"/>
          <a:ea typeface="Hiragino Sans GB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dPt>
            <c:idx val="0"/>
            <c:spPr>
              <a:solidFill>
                <a:srgbClr val="D52B2B"/>
              </a:solidFill>
            </c:spPr>
          </c:dPt>
          <c:dPt>
            <c:idx val="1"/>
            <c:spPr>
              <a:solidFill>
                <a:srgbClr val="173B5A"/>
              </a:solidFill>
            </c:spPr>
          </c:dPt>
          <c:dPt>
            <c:idx val="2"/>
            <c:spPr>
              <a:solidFill>
                <a:srgbClr val="7F969B"/>
              </a:solidFill>
            </c:spPr>
          </c:dPt>
          <c:cat>
            <c:strRef>
              <c:f>Sheet1!$A$2:$A$4</c:f>
              <c:strCache>
                <c:ptCount val="3"/>
                <c:pt idx="0">
                  <c:v>搜索</c:v>
                </c:pt>
                <c:pt idx="1">
                  <c:v>推荐</c:v>
                </c:pt>
                <c:pt idx="2">
                  <c:v>其他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>
              <a:solidFill>
                <a:srgbClr val="222A37"/>
              </a:solidFill>
              <a:latin typeface="Hiragino Sans GB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100">
          <a:solidFill>
            <a:srgbClr val="222A37"/>
          </a:solidFill>
          <a:latin typeface="Hiragino Sans GB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项目量</c:v>
                </c:pt>
              </c:strCache>
            </c:strRef>
          </c:tx>
          <c:spPr>
            <a:solidFill>
              <a:srgbClr val="D52B2B"/>
            </a:solidFill>
            <a:ln w="31750">
              <a:solidFill>
                <a:srgbClr val="D52B2B"/>
              </a:solidFill>
            </a:ln>
          </c:spPr>
          <c:dPt>
            <c:idx val="0"/>
            <c:spPr>
              <a:solidFill>
                <a:srgbClr val="B8BECC"/>
              </a:solidFill>
            </c:spPr>
          </c:dPt>
          <c:dPt>
            <c:idx val="1"/>
            <c:spPr>
              <a:solidFill>
                <a:srgbClr val="B8BECC"/>
              </a:solidFill>
            </c:spPr>
          </c:dPt>
          <c:dPt>
            <c:idx val="2"/>
            <c:spPr>
              <a:solidFill>
                <a:srgbClr val="B8BECC"/>
              </a:solidFill>
            </c:spPr>
          </c:dPt>
          <c:dPt>
            <c:idx val="3"/>
            <c:spPr>
              <a:solidFill>
                <a:srgbClr val="D52B2B"/>
              </a:solidFill>
            </c:spPr>
          </c:dPt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36</c:v>
                </c:pt>
                <c:pt idx="2">
                  <c:v>28</c:v>
                </c:pt>
                <c:pt idx="3">
                  <c:v>48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7E9F0"/>
            </a:solidFill>
          </a:ln>
        </c:spPr>
        <c:txPr>
          <a:bodyPr/>
          <a:lstStyle/>
          <a:p>
            <a:pPr>
              <a:defRPr sz="1000">
                <a:solidFill>
                  <a:srgbClr val="222A37"/>
                </a:solidFill>
                <a:latin typeface="Hiragino Sans GB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 w="6350">
              <a:solidFill>
                <a:srgbClr val="E7E9F0"/>
              </a:solidFill>
            </a:ln>
          </c:spPr>
        </c:majorGridlines>
        <c:majorTickMark val="out"/>
        <c:minorTickMark val="none"/>
        <c:tickLblPos val="nextTo"/>
        <c:spPr>
          <a:ln>
            <a:solidFill>
              <a:srgbClr val="E7E9F0"/>
            </a:solidFill>
          </a:ln>
        </c:spPr>
        <c:txPr>
          <a:bodyPr/>
          <a:lstStyle/>
          <a:p>
            <a:pPr>
              <a:defRPr sz="1000">
                <a:solidFill>
                  <a:srgbClr val="222A37"/>
                </a:solidFill>
                <a:latin typeface="Hiragino Sans GB"/>
                <a:ea typeface="Hiragino Sans GB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22A37"/>
          </a:solidFill>
          <a:latin typeface="Hiragino Sans GB"/>
          <a:ea typeface="Hiragino Sans GB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2630931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3" name="Connector 2"/>
          <p:cNvCxnSpPr/>
          <p:nvPr/>
        </p:nvCxnSpPr>
        <p:spPr>
          <a:xfrm>
            <a:off x="4576063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4" name="Connector 3"/>
          <p:cNvCxnSpPr/>
          <p:nvPr/>
        </p:nvCxnSpPr>
        <p:spPr>
          <a:xfrm>
            <a:off x="6521195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913587" y="950131"/>
            <a:ext cx="10364823" cy="877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watermark"/>
          <p:cNvSpPr txBox="1"/>
          <p:nvPr/>
        </p:nvSpPr>
        <p:spPr>
          <a:xfrm>
            <a:off x="11384280" y="6519672"/>
            <a:ext cx="411480" cy="22860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44444"/>
                </a:solidFill>
                <a:latin typeface="Arial"/>
                <a:ea typeface="Hiragino Sans GB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28600"/>
            <a:ext cx="11247120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51515"/>
                </a:solidFill>
                <a:latin typeface="Hiragino Sans GB"/>
                <a:ea typeface="Hiragino Sans GB"/>
              </a:rPr>
              <a:t>slides_maker: 原生对象的展示台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1234440"/>
            <a:ext cx="3698239" cy="23774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344168"/>
            <a:ext cx="3423919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515"/>
                </a:solidFill>
                <a:latin typeface="Hiragino Sans GB"/>
                <a:ea typeface="Hiragino Sans GB"/>
              </a:rPr>
              <a:t>经营复盘 / 趋势图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75488" y="1783080"/>
          <a:ext cx="3478783" cy="1554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2920" y="3904488"/>
            <a:ext cx="3423919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515"/>
                </a:solidFill>
                <a:latin typeface="Hiragino Sans GB"/>
                <a:ea typeface="Hiragino Sans GB"/>
              </a:rPr>
              <a:t>方法教学 / 流程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99432"/>
            <a:ext cx="934042" cy="731520"/>
          </a:xfrm>
          <a:prstGeom prst="rect">
            <a:avLst>
              <a:gd name="adj" fmla="val 0"/>
            </a:avLst>
          </a:prstGeom>
          <a:solidFill>
            <a:srgbClr val="FFFFFF"/>
          </a:solidFill>
          <a:ln w="10668">
            <a:solidFill>
              <a:srgbClr val="D52B2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7784" y="4599432"/>
            <a:ext cx="824314" cy="7315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96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11111"/>
                </a:solidFill>
                <a:latin typeface="Arial"/>
                <a:ea typeface="Hiragino Sans GB"/>
              </a:rPr>
              <a:t>资料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47858" y="4599432"/>
            <a:ext cx="934042" cy="731520"/>
          </a:xfrm>
          <a:prstGeom prst="rect">
            <a:avLst>
              <a:gd name="adj" fmla="val 0"/>
            </a:avLst>
          </a:prstGeom>
          <a:solidFill>
            <a:srgbClr val="FFFFFF"/>
          </a:solidFill>
          <a:ln w="10668">
            <a:solidFill>
              <a:srgbClr val="D52B2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02722" y="4599432"/>
            <a:ext cx="824314" cy="7315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96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11111"/>
                </a:solidFill>
                <a:latin typeface="Arial"/>
                <a:ea typeface="Hiragino Sans GB"/>
              </a:rPr>
              <a:t>结构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55250" y="4965192"/>
            <a:ext cx="274320" cy="0"/>
          </a:xfrm>
          <a:prstGeom prst="line">
            <a:avLst/>
          </a:prstGeom>
          <a:ln w="19050">
            <a:solidFill>
              <a:srgbClr val="E26B6B"/>
            </a:solidFill>
            <a:tailEnd type="triangle" w="med" len="med"/>
          </a:ln>
          <a:effectLst/>
        </p:spPr>
      </p:cxnSp>
      <p:sp>
        <p:nvSpPr>
          <p:cNvPr id="17" name="Rounded Rectangle 16"/>
          <p:cNvSpPr/>
          <p:nvPr/>
        </p:nvSpPr>
        <p:spPr>
          <a:xfrm>
            <a:off x="2992797" y="4599432"/>
            <a:ext cx="934042" cy="731520"/>
          </a:xfrm>
          <a:prstGeom prst="rect">
            <a:avLst>
              <a:gd name="adj" fmla="val 0"/>
            </a:avLst>
          </a:prstGeom>
          <a:solidFill>
            <a:srgbClr val="FFFFFF"/>
          </a:solidFill>
          <a:ln w="10668">
            <a:solidFill>
              <a:srgbClr val="D52B2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47661" y="4599432"/>
            <a:ext cx="824314" cy="73152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96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11111"/>
                </a:solidFill>
                <a:latin typeface="Arial"/>
                <a:ea typeface="Hiragino Sans GB"/>
              </a:rPr>
              <a:t>输出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00189" y="4965192"/>
            <a:ext cx="274320" cy="0"/>
          </a:xfrm>
          <a:prstGeom prst="line">
            <a:avLst/>
          </a:prstGeom>
          <a:ln w="19050">
            <a:solidFill>
              <a:srgbClr val="E26B6B"/>
            </a:solidFill>
            <a:tailEnd type="triangle" w="med" len="med"/>
          </a:ln>
          <a:effectLst/>
        </p:spPr>
      </p:cxnSp>
      <p:sp>
        <p:nvSpPr>
          <p:cNvPr id="20" name="Rectangle 19"/>
          <p:cNvSpPr/>
          <p:nvPr/>
        </p:nvSpPr>
        <p:spPr>
          <a:xfrm>
            <a:off x="4246879" y="1234440"/>
            <a:ext cx="3698239" cy="23774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84039" y="1344168"/>
            <a:ext cx="3423919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515"/>
                </a:solidFill>
                <a:latin typeface="Hiragino Sans GB"/>
                <a:ea typeface="Hiragino Sans GB"/>
              </a:rPr>
              <a:t>渠道分析 / 构成图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4356607" y="1737360"/>
          <a:ext cx="3478783" cy="167335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3" name="Rectangle 22"/>
          <p:cNvSpPr/>
          <p:nvPr/>
        </p:nvSpPr>
        <p:spPr>
          <a:xfrm>
            <a:off x="4246879" y="3794760"/>
            <a:ext cx="3698239" cy="2377440"/>
          </a:xfrm>
          <a:prstGeom prst="rect">
            <a:avLst/>
          </a:prstGeom>
          <a:solidFill>
            <a:srgbClr val="F2F2F2"/>
          </a:solidFill>
          <a:ln w="7620">
            <a:solidFill>
              <a:srgbClr val="E3E8E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48047" y="3977640"/>
            <a:ext cx="2600959" cy="3108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515"/>
                </a:solidFill>
                <a:latin typeface="Hiragino Sans GB"/>
                <a:ea typeface="Hiragino Sans GB"/>
              </a:rPr>
              <a:t>项目状态（演示）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29759" y="4251960"/>
            <a:ext cx="3332479" cy="690880"/>
          </a:xfrm>
          <a:prstGeom prst="rect">
            <a:avLst/>
          </a:prstGeom>
          <a:noFill/>
          <a:ln/>
        </p:spPr>
        <p:txBody>
          <a:bodyPr wrap="square" anchor="b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D52B2B"/>
                </a:solidFill>
                <a:latin typeface="Hiragino Sans GB"/>
                <a:ea typeface="Hiragino Sans GB"/>
              </a:rPr>
              <a:t>76%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29759" y="4997704"/>
            <a:ext cx="3332479" cy="23774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Hiragino Sans GB"/>
                <a:ea typeface="Hiragino Sans GB"/>
              </a:rPr>
              <a:t>里程碑完成率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27999" y="1234440"/>
            <a:ext cx="3698239" cy="2377440"/>
          </a:xfrm>
          <a:prstGeom prst="rect">
            <a:avLst/>
          </a:prstGeom>
          <a:solidFill>
            <a:srgbClr val="15151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2591" y="1380744"/>
            <a:ext cx="3369055" cy="320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Hiragino Sans GB"/>
                <a:ea typeface="Hiragino Sans GB"/>
              </a:rPr>
              <a:t>观点封面 / 原生文字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2591" y="1965960"/>
            <a:ext cx="3369055" cy="10515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Hiragino Sans GB"/>
                <a:ea typeface="Hiragino Sans GB"/>
              </a:rPr>
              <a:t>MAKE
IT EDITABLE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27999" y="3794760"/>
            <a:ext cx="3698239" cy="23774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65159" y="3904488"/>
            <a:ext cx="3423919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51515"/>
                </a:solidFill>
                <a:latin typeface="Hiragino Sans GB"/>
                <a:ea typeface="Hiragino Sans GB"/>
              </a:rPr>
              <a:t>研究对照 / 数据表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8265159" y="4471416"/>
          <a:ext cx="3423919" cy="1179576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234440"/>
                <a:gridCol w="2189479"/>
              </a:tblGrid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400" b="1" i="0">
                          <a:solidFill>
                            <a:srgbClr val="151515"/>
                          </a:solidFill>
                          <a:latin typeface="Hiragino Sans GB"/>
                          <a:ea typeface="Hiragino Sans GB"/>
                        </a:rPr>
                        <a:t>路线</a:t>
                      </a:r>
                    </a:p>
                  </a:txBody>
                  <a:tcPr marL="88900" marR="88900" marT="25400" marB="25400" anchor="ctr">
                    <a:lnT w="17780" cap="flat" cmpd="sng" algn="ctr">
                      <a:solidFill>
                        <a:srgbClr val="151515"/>
                      </a:solidFill>
                    </a:lnT>
                    <a:lnB w="10160" cap="flat" cmpd="sng" algn="ctr">
                      <a:solidFill>
                        <a:srgbClr val="5A647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>
                          <a:solidFill>
                            <a:srgbClr val="151515"/>
                          </a:solidFill>
                          <a:latin typeface="Hiragino Sans GB"/>
                          <a:ea typeface="Hiragino Sans GB"/>
                        </a:rPr>
                        <a:t>对象</a:t>
                      </a:r>
                    </a:p>
                  </a:txBody>
                  <a:tcPr marL="88900" marR="88900" marT="25400" marB="25400" anchor="ctr">
                    <a:lnT w="17780" cap="flat" cmpd="sng" algn="ctr">
                      <a:solidFill>
                        <a:srgbClr val="151515"/>
                      </a:solidFill>
                    </a:lnT>
                    <a:lnB w="10160" cap="flat" cmpd="sng" algn="ctr">
                      <a:solidFill>
                        <a:srgbClr val="5A6472"/>
                      </a:solidFill>
                    </a:lnB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4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网页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HTML/CSS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400" b="1" i="0">
                          <a:solidFill>
                            <a:srgbClr val="E2231A"/>
                          </a:solidFill>
                          <a:latin typeface="Hiragino Sans GB"/>
                          <a:ea typeface="Hiragino Sans GB"/>
                        </a:rPr>
                        <a:t>本次</a:t>
                      </a:r>
                    </a:p>
                  </a:txBody>
                  <a:tcPr marL="88900" marR="88900" marT="25400" marB="25400" anchor="ctr">
                    <a:lnB w="17780" cap="flat" cmpd="sng" algn="ctr">
                      <a:solidFill>
                        <a:srgbClr val="151515"/>
                      </a:solidFill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>
                          <a:solidFill>
                            <a:srgbClr val="E2231A"/>
                          </a:solidFill>
                          <a:latin typeface="Hiragino Sans GB"/>
                          <a:ea typeface="Hiragino Sans GB"/>
                        </a:rPr>
                        <a:t>PPT原生</a:t>
                      </a:r>
                    </a:p>
                  </a:txBody>
                  <a:tcPr marL="88900" marR="88900" marT="25400" marB="25400" anchor="ctr">
                    <a:lnB w="17780" cap="flat" cmpd="sng" algn="ctr">
                      <a:solidFill>
                        <a:srgbClr val="151515"/>
                      </a:solidFill>
                    </a:lnB>
                    <a:solidFill>
                      <a:srgbClr val="E2E2E2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65760" y="6318504"/>
            <a:ext cx="11155680" cy="320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44444"/>
                </a:solidFill>
                <a:latin typeface="Hiragino Sans GB"/>
                <a:ea typeface="Hiragino Sans GB"/>
              </a:rPr>
              <a:t>本次实作·演示数据｜经营复盘/研究汇报/教学｜经营团队/研究人员/创作者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2630931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3" name="Connector 2"/>
          <p:cNvCxnSpPr/>
          <p:nvPr/>
        </p:nvCxnSpPr>
        <p:spPr>
          <a:xfrm>
            <a:off x="4576063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4" name="Connector 3"/>
          <p:cNvCxnSpPr/>
          <p:nvPr/>
        </p:nvCxnSpPr>
        <p:spPr>
          <a:xfrm>
            <a:off x="6521195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913587" y="950131"/>
            <a:ext cx="10364823" cy="877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watermark"/>
          <p:cNvSpPr txBox="1"/>
          <p:nvPr/>
        </p:nvSpPr>
        <p:spPr>
          <a:xfrm>
            <a:off x="11384280" y="6519672"/>
            <a:ext cx="411480" cy="22860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44444"/>
                </a:solidFill>
                <a:latin typeface="Arial"/>
                <a:ea typeface="Hiragino Sans GB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28600"/>
            <a:ext cx="1124712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51515"/>
                </a:solidFill>
                <a:latin typeface="Hiragino Sans GB"/>
                <a:ea typeface="Hiragino Sans GB"/>
              </a:rPr>
              <a:t>原生图表 + 独立审稿，把结果交回给使用者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234440"/>
            <a:ext cx="5934384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51515"/>
                </a:solidFill>
                <a:latin typeface="Hiragino Sans GB"/>
                <a:ea typeface="Hiragino Sans GB"/>
              </a:rPr>
              <a:t>真实操作对象：PowerPoint 图表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365760" y="1810512"/>
          <a:ext cx="5934384" cy="31089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65760" y="5010912"/>
            <a:ext cx="5934384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44444"/>
                </a:solidFill>
                <a:latin typeface="Hiragino Sans GB"/>
                <a:ea typeface="Hiragino Sans GB"/>
              </a:rPr>
              <a:t>演示数据 24 / 36 / 28 / 48;
导出中保留图表XML与嵌入工作簿。</a:t>
            </a:r>
          </a:p>
        </p:txBody>
      </p:sp>
      <p:pic>
        <p:nvPicPr>
          <p:cNvPr id="11" name="Picture 10" descr="lucide:chart-column 原生图表" title="lucide:chart-column 原生图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904" y="1252728"/>
            <a:ext cx="274320" cy="2743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77384" y="1234440"/>
            <a:ext cx="474885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515"/>
                </a:solidFill>
                <a:latin typeface="Hiragino Sans GB"/>
                <a:ea typeface="Hiragino Sans GB"/>
              </a:rPr>
              <a:t>01 原生可编辑组件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77384" y="1728216"/>
            <a:ext cx="4748854" cy="5943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44444"/>
                </a:solidFill>
                <a:latin typeface="Hiragino Sans GB"/>
                <a:ea typeface="Hiragino Sans GB"/>
              </a:rPr>
              <a:t>文字、形状、图表保持对象；
本页图表可修改数据与标签。</a:t>
            </a:r>
          </a:p>
        </p:txBody>
      </p:sp>
      <p:pic>
        <p:nvPicPr>
          <p:cNvPr id="14" name="Picture 13" descr="lucide:clipboard-check 独立审稿" title="lucide:clipboard-check 独立审稿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04" y="2633472"/>
            <a:ext cx="274320" cy="2743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77384" y="2606040"/>
            <a:ext cx="474885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51515"/>
                </a:solidFill>
                <a:latin typeface="Hiragino Sans GB"/>
                <a:ea typeface="Hiragino Sans GB"/>
              </a:rPr>
              <a:t>02 Actor–critic 审稿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77384" y="3081528"/>
            <a:ext cx="4748854" cy="5943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44444"/>
                </a:solidFill>
                <a:latin typeface="Hiragino Sans GB"/>
                <a:ea typeface="Hiragino Sans GB"/>
              </a:rPr>
              <a:t>构建、渲染、盲读与独立评审；
以实际页面像素检查结果。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5904" y="4023360"/>
            <a:ext cx="516033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515"/>
                </a:solidFill>
                <a:latin typeface="Hiragino Sans GB"/>
                <a:ea typeface="Hiragino Sans GB"/>
              </a:rPr>
              <a:t>03 图标与素材工作流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5904" y="4453128"/>
            <a:ext cx="5160334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44444"/>
                </a:solidFill>
                <a:latin typeface="Hiragino Sans GB"/>
                <a:ea typeface="Hiragino Sans GB"/>
              </a:rPr>
              <a:t>统一开源图标，保留素材来源。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5904" y="4983479"/>
            <a:ext cx="516033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51515"/>
                </a:solidFill>
                <a:latin typeface="Hiragino Sans GB"/>
                <a:ea typeface="Hiragino Sans GB"/>
              </a:rPr>
              <a:t>04 模板和视觉方向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5904" y="5413248"/>
            <a:ext cx="5160334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44444"/>
                </a:solidFill>
                <a:latin typeface="Hiragino Sans GB"/>
                <a:ea typeface="Hiragino Sans GB"/>
              </a:rPr>
              <a:t>可选择模板或设计方向；本次瑞士风。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" y="6007608"/>
            <a:ext cx="1133856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44444"/>
                </a:solidFill>
                <a:latin typeface="Hiragino Sans GB"/>
                <a:ea typeface="Hiragino Sans GB"/>
              </a:rPr>
              <a:t>边界：不同Office渲染器可能有差异；运行脚本与审稿需要环境和人工判断。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2630931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3" name="Connector 2"/>
          <p:cNvCxnSpPr/>
          <p:nvPr/>
        </p:nvCxnSpPr>
        <p:spPr>
          <a:xfrm>
            <a:off x="4576063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cxnSp>
        <p:nvCxnSpPr>
          <p:cNvPr id="4" name="Connector 3"/>
          <p:cNvCxnSpPr/>
          <p:nvPr/>
        </p:nvCxnSpPr>
        <p:spPr>
          <a:xfrm>
            <a:off x="6521195" y="868680"/>
            <a:ext cx="0" cy="3593592"/>
          </a:xfrm>
          <a:prstGeom prst="line">
            <a:avLst/>
          </a:prstGeom>
          <a:ln w="6350">
            <a:solidFill>
              <a:srgbClr val="E2E2E2"/>
            </a:solidFill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913587" y="950131"/>
            <a:ext cx="10364823" cy="877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watermark"/>
          <p:cNvSpPr txBox="1"/>
          <p:nvPr/>
        </p:nvSpPr>
        <p:spPr>
          <a:xfrm>
            <a:off x="11384280" y="6519672"/>
            <a:ext cx="411480" cy="22860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44444"/>
                </a:solidFill>
                <a:latin typeface="Arial"/>
                <a:ea typeface="Hiragino Sans GB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28600"/>
            <a:ext cx="1124712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51515"/>
                </a:solidFill>
                <a:latin typeface="Hiragino Sans GB"/>
                <a:ea typeface="Hiragino Sans GB"/>
              </a:rPr>
              <a:t>格式与编辑：只确认本次实际验证的对象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65760" y="1234440"/>
          <a:ext cx="11429999" cy="393192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874519"/>
                <a:gridCol w="4709160"/>
                <a:gridCol w="4846320"/>
              </a:tblGrid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1" i="0">
                          <a:solidFill>
                            <a:srgbClr val="151515"/>
                          </a:solidFill>
                          <a:latin typeface="Hiragino Sans GB"/>
                          <a:ea typeface="Hiragino Sans GB"/>
                        </a:rPr>
                        <a:t>字段</a:t>
                      </a:r>
                    </a:p>
                  </a:txBody>
                  <a:tcPr marL="88900" marR="88900" marT="25400" marB="25400" anchor="ctr">
                    <a:lnT w="17780" cap="flat" cmpd="sng" algn="ctr">
                      <a:solidFill>
                        <a:srgbClr val="151515"/>
                      </a:solidFill>
                    </a:lnT>
                    <a:lnB w="10160" cap="flat" cmpd="sng" algn="ctr">
                      <a:solidFill>
                        <a:srgbClr val="88888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 i="0">
                          <a:solidFill>
                            <a:srgbClr val="151515"/>
                          </a:solidFill>
                          <a:latin typeface="Hiragino Sans GB"/>
                          <a:ea typeface="Hiragino Sans GB"/>
                        </a:rPr>
                        <a:t>文档支持 / 路线</a:t>
                      </a:r>
                    </a:p>
                  </a:txBody>
                  <a:tcPr marL="88900" marR="88900" marT="25400" marB="25400" anchor="ctr">
                    <a:lnT w="17780" cap="flat" cmpd="sng" algn="ctr">
                      <a:solidFill>
                        <a:srgbClr val="151515"/>
                      </a:solidFill>
                    </a:lnT>
                    <a:lnB w="10160" cap="flat" cmpd="sng" algn="ctr">
                      <a:solidFill>
                        <a:srgbClr val="888888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 i="0">
                          <a:solidFill>
                            <a:srgbClr val="151515"/>
                          </a:solidFill>
                          <a:latin typeface="Hiragino Sans GB"/>
                          <a:ea typeface="Hiragino Sans GB"/>
                        </a:rPr>
                        <a:t>本次实际验证</a:t>
                      </a:r>
                    </a:p>
                  </a:txBody>
                  <a:tcPr marL="88900" marR="88900" marT="25400" marB="25400" anchor="ctr">
                    <a:lnT w="17780" cap="flat" cmpd="sng" algn="ctr">
                      <a:solidFill>
                        <a:srgbClr val="151515"/>
                      </a:solidFill>
                    </a:lnT>
                    <a:lnB w="10160" cap="flat" cmpd="sng" algn="ctr">
                      <a:solidFill>
                        <a:srgbClr val="888888"/>
                      </a:solidFill>
                    </a:lnB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输入格式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文本、文档、PDF、PPTX/模板、图像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官方技能资料与自制演示数据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输出格式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PPTX、PDF、逐页图像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3页原生PPTX与PNG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原生文字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支持：标题、说明与表中文字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原生形状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支持：矩形、框线、流程节点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原生图表 / 数据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支持：native_chart / native_donut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支持：3张图表与嵌入工作簿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图片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支持：2枚PNG图标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母版 / 品牌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部分支持：模板与样式路线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未验证：本次空白原生页面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修改方式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改构建代码或PowerPoint对象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源代码和对象均保留</a:t>
                      </a:r>
                    </a:p>
                  </a:txBody>
                  <a:tcPr marL="88900" marR="88900" marT="25400" marB="25400" anchor="ctr">
                    <a:noFill/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运行依赖</a:t>
                      </a:r>
                    </a:p>
                  </a:txBody>
                  <a:tcPr marL="88900" marR="88900" marT="25400" marB="25400" anchor="ctr">
                    <a:lnB w="17780" cap="flat" cmpd="sng" algn="ctr">
                      <a:solidFill>
                        <a:srgbClr val="15151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Python、DeckKit、字体、Office渲染器</a:t>
                      </a:r>
                    </a:p>
                  </a:txBody>
                  <a:tcPr marL="88900" marR="88900" marT="25400" marB="25400" anchor="ctr">
                    <a:lnB w="17780" cap="flat" cmpd="sng" algn="ctr">
                      <a:solidFill>
                        <a:srgbClr val="15151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 i="0">
                          <a:solidFill>
                            <a:srgbClr val="444444"/>
                          </a:solidFill>
                          <a:latin typeface="Hiragino Sans GB"/>
                          <a:ea typeface="Hiragino Sans GB"/>
                        </a:rPr>
                        <a:t>已运行；审稿需独立读者</a:t>
                      </a:r>
                    </a:p>
                  </a:txBody>
                  <a:tcPr marL="88900" marR="88900" marT="25400" marB="25400" anchor="ctr">
                    <a:lnB w="17780" cap="flat" cmpd="sng" algn="ctr">
                      <a:solidFill>
                        <a:srgbClr val="151515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65760" y="5669280"/>
            <a:ext cx="11430000" cy="6583"/>
          </a:xfrm>
          <a:prstGeom prst="rect">
            <a:avLst/>
          </a:prstGeom>
          <a:solidFill>
            <a:srgbClr val="D52B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5824728"/>
            <a:ext cx="5440680" cy="5669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515"/>
                </a:solidFill>
                <a:latin typeface="Hiragino Sans GB"/>
                <a:ea typeface="Hiragino Sans GB"/>
              </a:rPr>
              <a:t>优先：原生图表 + 脚本与审稿。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5824728"/>
            <a:ext cx="5440680" cy="5669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1515"/>
                </a:solidFill>
                <a:latin typeface="Hiragino Sans GB"/>
                <a:ea typeface="Hiragino Sans GB"/>
              </a:rPr>
              <a:t>换路线：网页播放 / 不维护脚本。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