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bench-ppt-master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bench-ppt-master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0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bc5784470f62d19f.png"/>
  <Relationship Id="rId3" Type="http://schemas.openxmlformats.org/officeDocument/2006/relationships/image" Target="../media/image_aea8099792e3a506.png"/>
  <Relationship Id="rId4" Type="http://schemas.openxmlformats.org/officeDocument/2006/relationships/image" Target="../media/image_1103913386aa0c74.png"/>
  <Relationship Id="rId5" Type="http://schemas.openxmlformats.org/officeDocument/2006/relationships/image" Target="../media/image_e1f12db83e6f42d8.png"/>
  <Relationship Id="rId6" Type="http://schemas.openxmlformats.org/officeDocument/2006/relationships/image" Target="../media/image_2964946c6f250d4e.png"/>
  <Relationship Id="rId7" Type="http://schemas.openxmlformats.org/officeDocument/2006/relationships/image" Target="../media/image_1a434a1cedb47bb7.png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itle"/>
          <p:cNvGrpSpPr/>
          <p:nvPr/>
        </p:nvGrpSpPr>
        <p:grpSpPr>
          <a:xfrm>
            <a:off x="365760" y="342900"/>
            <a:ext cx="6228207" cy="708851"/>
            <a:chOff x="365760" y="342900"/>
            <a:chExt cx="6228207" cy="708851"/>
          </a:xfrm>
        </p:grpSpPr>
        <p:sp>
          <p:nvSpPr>
            <p:cNvPr id="2" name="TextBox 2"/>
            <p:cNvSpPr txBox="1"/>
            <p:nvPr/>
          </p:nvSpPr>
          <p:spPr>
            <a:xfrm>
              <a:off x="365760" y="342900"/>
              <a:ext cx="239970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PPT Master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3180207" y="440055"/>
              <a:ext cx="34137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从设计稿到原生可编辑演示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74142" y="787718"/>
              <a:ext cx="367571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官方作品选览 · 研究、商业、品牌与视觉叙事</a:t>
              </a:r>
            </a:p>
          </p:txBody>
        </p:sp>
      </p:grpSp>
      <p:grpSp>
        <p:nvGrpSpPr>
          <p:cNvPr id="8" name="portfolio-academic"/>
          <p:cNvGrpSpPr/>
          <p:nvPr/>
        </p:nvGrpSpPr>
        <p:grpSpPr>
          <a:xfrm>
            <a:off x="374142" y="1123950"/>
            <a:ext cx="3432683" cy="2109025"/>
            <a:chOff x="374142" y="1123950"/>
            <a:chExt cx="3432683" cy="2109025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1825" y="1123950"/>
              <a:ext cx="3175000" cy="1762125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374142" y="2968942"/>
              <a:ext cx="16766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医学研究 · 数据对比</a:t>
              </a:r>
            </a:p>
          </p:txBody>
        </p:sp>
      </p:grpSp>
      <p:grpSp>
        <p:nvGrpSpPr>
          <p:cNvPr id="11" name="portfolio-capital"/>
          <p:cNvGrpSpPr/>
          <p:nvPr/>
        </p:nvGrpSpPr>
        <p:grpSpPr>
          <a:xfrm>
            <a:off x="4250817" y="1123950"/>
            <a:ext cx="3413712" cy="2109025"/>
            <a:chOff x="4250817" y="1123950"/>
            <a:chExt cx="3413712" cy="2109025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27472" y="1123950"/>
              <a:ext cx="3137057" cy="1762125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4250817" y="2968942"/>
              <a:ext cx="20400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资本研究 · 环形图与指标</a:t>
              </a:r>
            </a:p>
          </p:txBody>
        </p:sp>
      </p:grpSp>
      <p:grpSp>
        <p:nvGrpSpPr>
          <p:cNvPr id="14" name="portfolio-launch"/>
          <p:cNvGrpSpPr/>
          <p:nvPr/>
        </p:nvGrpSpPr>
        <p:grpSpPr>
          <a:xfrm>
            <a:off x="8127492" y="1123950"/>
            <a:ext cx="3427906" cy="2109025"/>
            <a:chOff x="8127492" y="1123950"/>
            <a:chExt cx="3427906" cy="2109025"/>
          </a:xfrm>
        </p:grpSpPr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9952" y="1123950"/>
              <a:ext cx="3165446" cy="1762125"/>
            </a:xfrm>
            <a:prstGeom prst="rect">
              <a:avLst/>
            </a:prstGeom>
          </p:spPr>
        </p:pic>
        <p:sp>
          <p:nvSpPr>
            <p:cNvPr id="13" name="TextBox 13"/>
            <p:cNvSpPr txBox="1"/>
            <p:nvPr/>
          </p:nvSpPr>
          <p:spPr>
            <a:xfrm>
              <a:off x="8127492" y="2968942"/>
              <a:ext cx="18583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产品发布 · 产品与规格</a:t>
              </a:r>
            </a:p>
          </p:txBody>
        </p:sp>
      </p:grpSp>
      <p:grpSp>
        <p:nvGrpSpPr>
          <p:cNvPr id="17" name="portfolio-zine"/>
          <p:cNvGrpSpPr/>
          <p:nvPr/>
        </p:nvGrpSpPr>
        <p:grpSpPr>
          <a:xfrm>
            <a:off x="374142" y="3314700"/>
            <a:ext cx="3337366" cy="2109025"/>
            <a:chOff x="374142" y="3314700"/>
            <a:chExt cx="3337366" cy="2109025"/>
          </a:xfrm>
        </p:grpSpPr>
        <p:pic>
          <p:nvPicPr>
            <p:cNvPr id="15" name="Imag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7143" y="3314700"/>
              <a:ext cx="2984365" cy="1762125"/>
            </a:xfrm>
            <a:prstGeom prst="rect">
              <a:avLst/>
            </a:prstGeom>
          </p:spPr>
        </p:pic>
        <p:sp>
          <p:nvSpPr>
            <p:cNvPr id="16" name="TextBox 16"/>
            <p:cNvSpPr txBox="1"/>
            <p:nvPr/>
          </p:nvSpPr>
          <p:spPr>
            <a:xfrm>
              <a:off x="374142" y="5159692"/>
              <a:ext cx="18583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独立出版 · 风格化流程</a:t>
              </a:r>
            </a:p>
          </p:txBody>
        </p:sp>
      </p:grpSp>
      <p:grpSp>
        <p:nvGrpSpPr>
          <p:cNvPr id="20" name="portfolio-swiss"/>
          <p:cNvGrpSpPr/>
          <p:nvPr/>
        </p:nvGrpSpPr>
        <p:grpSpPr>
          <a:xfrm>
            <a:off x="4250817" y="3314700"/>
            <a:ext cx="3384157" cy="2109025"/>
            <a:chOff x="4250817" y="3314700"/>
            <a:chExt cx="3384157" cy="2109025"/>
          </a:xfrm>
        </p:grpSpPr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57026" y="3314700"/>
              <a:ext cx="3077948" cy="1762125"/>
            </a:xfrm>
            <a:prstGeom prst="rect">
              <a:avLst/>
            </a:prstGeom>
          </p:spPr>
        </p:pic>
        <p:sp>
          <p:nvSpPr>
            <p:cNvPr id="19" name="TextBox 19"/>
            <p:cNvSpPr txBox="1"/>
            <p:nvPr/>
          </p:nvSpPr>
          <p:spPr>
            <a:xfrm>
              <a:off x="4250817" y="5159692"/>
              <a:ext cx="18583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瑞士网格 · 秩序与留白</a:t>
              </a:r>
            </a:p>
          </p:txBody>
        </p:sp>
      </p:grpSp>
      <p:grpSp>
        <p:nvGrpSpPr>
          <p:cNvPr id="23" name="portfolio-nature"/>
          <p:cNvGrpSpPr/>
          <p:nvPr/>
        </p:nvGrpSpPr>
        <p:grpSpPr>
          <a:xfrm>
            <a:off x="8127492" y="3314700"/>
            <a:ext cx="3413712" cy="2109025"/>
            <a:chOff x="8127492" y="3314700"/>
            <a:chExt cx="3413712" cy="2109025"/>
          </a:xfrm>
        </p:grpSpPr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404147" y="3314700"/>
              <a:ext cx="3137057" cy="1762125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8127492" y="5159692"/>
              <a:ext cx="16766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自然科普 · 图文讲述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381000" y="5581650"/>
            <a:ext cx="11430000" cy="9525"/>
          </a:xfrm>
          <a:custGeom>
            <a:avLst/>
            <a:gdLst/>
            <a:ahLst/>
            <a:cxnLst/>
            <a:rect l="l" t="t" r="r" b="b"/>
            <a:pathLst>
              <a:path w="11430000" h="9525">
                <a:moveTo>
                  <a:pt x="0" y="0"/>
                </a:moveTo>
                <a:lnTo>
                  <a:pt x="11430000" y="0"/>
                </a:lnTo>
              </a:path>
            </a:pathLst>
          </a:custGeom>
          <a:noFill/>
          <a:ln w="9525">
            <a:solidFill>
              <a:srgbClr val="CCD9E1"/>
            </a:solidFill>
          </a:ln>
        </p:spPr>
      </p:sp>
      <p:grpSp>
        <p:nvGrpSpPr>
          <p:cNvPr id="27" name="scenes"/>
          <p:cNvGrpSpPr/>
          <p:nvPr/>
        </p:nvGrpSpPr>
        <p:grpSpPr>
          <a:xfrm>
            <a:off x="371856" y="5777865"/>
            <a:ext cx="3483407" cy="637794"/>
            <a:chOff x="371856" y="5777865"/>
            <a:chExt cx="3483407" cy="637794"/>
          </a:xfrm>
        </p:grpSpPr>
        <p:sp>
          <p:nvSpPr>
            <p:cNvPr id="25" name="TextBox 25"/>
            <p:cNvSpPr txBox="1"/>
            <p:nvPr/>
          </p:nvSpPr>
          <p:spPr>
            <a:xfrm>
              <a:off x="371856" y="577786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适用场景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71856" y="6063615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研究汇报 / 经营分析 / 品牌故事</a:t>
              </a:r>
            </a:p>
          </p:txBody>
        </p:sp>
      </p:grpSp>
      <p:grpSp>
        <p:nvGrpSpPr>
          <p:cNvPr id="30" name="audiences"/>
          <p:cNvGrpSpPr/>
          <p:nvPr/>
        </p:nvGrpSpPr>
        <p:grpSpPr>
          <a:xfrm>
            <a:off x="6277356" y="5777865"/>
            <a:ext cx="3968039" cy="637794"/>
            <a:chOff x="6277356" y="5777865"/>
            <a:chExt cx="3968039" cy="637794"/>
          </a:xfrm>
        </p:grpSpPr>
        <p:sp>
          <p:nvSpPr>
            <p:cNvPr id="28" name="TextBox 28"/>
            <p:cNvSpPr txBox="1"/>
            <p:nvPr/>
          </p:nvSpPr>
          <p:spPr>
            <a:xfrm>
              <a:off x="6277356" y="577786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适合人群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277356" y="6063615"/>
              <a:ext cx="39680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研究者 / 产品经营团队 / 内容创作者</a:t>
              </a:r>
            </a:p>
          </p:txBody>
        </p:sp>
      </p:grpSp>
      <p:sp>
        <p:nvSpPr>
          <p:cNvPr id="31" name="source-footer"/>
          <p:cNvSpPr txBox="1"/>
          <p:nvPr/>
        </p:nvSpPr>
        <p:spPr>
          <a:xfrm>
            <a:off x="375666" y="6506528"/>
            <a:ext cx="6003950" cy="20535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样张来源：hugohe3/ppt-master 官方截图；仅展示视觉风格，样张数值不作为本次测评数据。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title"/>
          <p:cNvGrpSpPr/>
          <p:nvPr/>
        </p:nvGrpSpPr>
        <p:grpSpPr>
          <a:xfrm>
            <a:off x="365760" y="342900"/>
            <a:ext cx="6492240" cy="727901"/>
            <a:chOff x="365760" y="342900"/>
            <a:chExt cx="6492240" cy="727901"/>
          </a:xfrm>
        </p:grpSpPr>
        <p:sp>
          <p:nvSpPr>
            <p:cNvPr id="2" name="TextBox 2"/>
            <p:cNvSpPr txBox="1"/>
            <p:nvPr/>
          </p:nvSpPr>
          <p:spPr>
            <a:xfrm>
              <a:off x="365760" y="342900"/>
              <a:ext cx="649224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让图形保留为图形，让文字仍是文字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374142" y="806768"/>
              <a:ext cx="287898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PPT Master · 核心功能与两项差异</a:t>
              </a:r>
            </a:p>
          </p:txBody>
        </p:sp>
      </p:grpSp>
      <p:grpSp>
        <p:nvGrpSpPr>
          <p:cNvPr id="18" name="native-object-demo"/>
          <p:cNvGrpSpPr/>
          <p:nvPr/>
        </p:nvGrpSpPr>
        <p:grpSpPr>
          <a:xfrm>
            <a:off x="381000" y="1333500"/>
            <a:ext cx="5334000" cy="2914650"/>
            <a:chOff x="381000" y="1333500"/>
            <a:chExt cx="5334000" cy="2914650"/>
          </a:xfrm>
        </p:grpSpPr>
        <p:sp>
          <p:nvSpPr>
            <p:cNvPr id="5" name="Rectangle 5"/>
            <p:cNvSpPr/>
            <p:nvPr/>
          </p:nvSpPr>
          <p:spPr>
            <a:xfrm>
              <a:off x="381000" y="1333500"/>
              <a:ext cx="5334000" cy="2914650"/>
            </a:xfrm>
            <a:prstGeom prst="rect">
              <a:avLst/>
            </a:prstGeom>
            <a:solidFill>
              <a:srgbClr val="F3F7F8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560832" y="1478280"/>
              <a:ext cx="35371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 SVG → 原生 DrawingML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2356" y="1863090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本页的文字、矩形、连线均独立存在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66750" y="2495550"/>
              <a:ext cx="1257300" cy="723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848106" y="274891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设计合同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1971675" y="2857500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2324100" y="2495550"/>
              <a:ext cx="1257300" cy="723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553081" y="2748915"/>
              <a:ext cx="8572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SVG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3629025" y="2857500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3981450" y="2495550"/>
              <a:ext cx="1447800" cy="723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4162806" y="2748915"/>
              <a:ext cx="10953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PPTX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62356" y="3510915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改变字句、颜色、位置，无需整页重画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64642" y="3883342"/>
              <a:ext cx="36484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本次功能演示：原生对象结构，不是截图包装</a:t>
              </a:r>
            </a:p>
          </p:txBody>
        </p:sp>
      </p:grpSp>
      <p:grpSp>
        <p:nvGrpSpPr>
          <p:cNvPr id="26" name="design-validation"/>
          <p:cNvGrpSpPr/>
          <p:nvPr/>
        </p:nvGrpSpPr>
        <p:grpSpPr>
          <a:xfrm>
            <a:off x="6142482" y="1478280"/>
            <a:ext cx="5668518" cy="2659571"/>
            <a:chOff x="6142482" y="1478280"/>
            <a:chExt cx="5668518" cy="2659571"/>
          </a:xfrm>
        </p:grpSpPr>
        <p:sp>
          <p:nvSpPr>
            <p:cNvPr id="19" name="TextBox 19"/>
            <p:cNvSpPr txBox="1"/>
            <p:nvPr/>
          </p:nvSpPr>
          <p:spPr>
            <a:xfrm>
              <a:off x="6142482" y="1478280"/>
              <a:ext cx="35466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 设计规范与验证贯穿制作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144006" y="1939290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先锁定字体、颜色、版式和页面角色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144006" y="2358390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再检查尺寸、文字、图像与元素越界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144006" y="2777490"/>
              <a:ext cx="411011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最后渲染复核，检查实际 Office 效果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6153150" y="3219450"/>
              <a:ext cx="5657850" cy="9525"/>
            </a:xfrm>
            <a:custGeom>
              <a:avLst/>
              <a:gdLst/>
              <a:ahLst/>
              <a:cxnLst/>
              <a:rect l="l" t="t" r="r" b="b"/>
              <a:pathLst>
                <a:path w="5657850" h="9525">
                  <a:moveTo>
                    <a:pt x="0" y="0"/>
                  </a:moveTo>
                  <a:lnTo>
                    <a:pt x="5657850" y="0"/>
                  </a:lnTo>
                </a:path>
              </a:pathLst>
            </a:custGeom>
            <a:noFill/>
            <a:ln w="9525">
              <a:solidFill>
                <a:srgbClr val="CCD9E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144006" y="3425190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适合需要交接、复用、继续修改的稿件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146292" y="3873818"/>
              <a:ext cx="38301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验证链保障交付过程；不等于所有效果自动无误</a:t>
              </a:r>
            </a:p>
          </p:txBody>
        </p:sp>
      </p:grpSp>
      <p:grpSp>
        <p:nvGrpSpPr>
          <p:cNvPr id="32" name="additional-capabilities"/>
          <p:cNvGrpSpPr/>
          <p:nvPr/>
        </p:nvGrpSpPr>
        <p:grpSpPr>
          <a:xfrm>
            <a:off x="370332" y="4631055"/>
            <a:ext cx="10133076" cy="765429"/>
            <a:chOff x="370332" y="4631055"/>
            <a:chExt cx="10133076" cy="765429"/>
          </a:xfrm>
        </p:grpSpPr>
        <p:sp>
          <p:nvSpPr>
            <p:cNvPr id="27" name="TextBox 27"/>
            <p:cNvSpPr txBox="1"/>
            <p:nvPr/>
          </p:nvSpPr>
          <p:spPr>
            <a:xfrm>
              <a:off x="370332" y="4631055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还能处理什么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71856" y="504444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文档转演示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134106" y="504444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模板与品牌约束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229731" y="504444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原生图表与表格选项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515856" y="504444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编辑旧稿</a:t>
              </a:r>
            </a:p>
          </p:txBody>
        </p:sp>
      </p:grpSp>
      <p:grpSp>
        <p:nvGrpSpPr>
          <p:cNvPr id="35" name="limitations"/>
          <p:cNvGrpSpPr/>
          <p:nvPr/>
        </p:nvGrpSpPr>
        <p:grpSpPr>
          <a:xfrm>
            <a:off x="371856" y="5695950"/>
            <a:ext cx="11439144" cy="519684"/>
            <a:chOff x="371856" y="5695950"/>
            <a:chExt cx="11439144" cy="519684"/>
          </a:xfrm>
        </p:grpSpPr>
        <p:sp>
          <p:nvSpPr>
            <p:cNvPr id="33" name="Line 33"/>
            <p:cNvSpPr/>
            <p:nvPr/>
          </p:nvSpPr>
          <p:spPr>
            <a:xfrm>
              <a:off x="381000" y="5695950"/>
              <a:ext cx="11430000" cy="9525"/>
            </a:xfrm>
            <a:custGeom>
              <a:avLst/>
              <a:gdLst/>
              <a:ahLst/>
              <a:cxnLst/>
              <a:rect l="l" t="t" r="r" b="b"/>
              <a:pathLst>
                <a:path w="11430000" h="9525">
                  <a:moveTo>
                    <a:pt x="0" y="0"/>
                  </a:moveTo>
                  <a:lnTo>
                    <a:pt x="11430000" y="0"/>
                  </a:lnTo>
                </a:path>
              </a:pathLst>
            </a:custGeom>
            <a:noFill/>
            <a:ln w="9525">
              <a:solidFill>
                <a:srgbClr val="CCD9E1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371856" y="5863590"/>
              <a:ext cx="78362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边界：不同 Office 字体与渲染会有差异；复杂 SVG 效果仍需逐页检查。</a:t>
              </a:r>
            </a:p>
          </p:txBody>
        </p:sp>
      </p:grpSp>
      <p:sp>
        <p:nvSpPr>
          <p:cNvPr id="36" name="source-footer"/>
          <p:cNvSpPr txBox="1"/>
          <p:nvPr/>
        </p:nvSpPr>
        <p:spPr>
          <a:xfrm>
            <a:off x="375666" y="6506528"/>
            <a:ext cx="5752186" cy="20535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依据：官方 SKILL、执行器指南与 SVG→PPTX 工具；本次直接编写 SVG 并由官方工具转换。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title"/>
          <p:cNvGrpSpPr/>
          <p:nvPr/>
        </p:nvGrpSpPr>
        <p:grpSpPr>
          <a:xfrm>
            <a:off x="365760" y="342900"/>
            <a:ext cx="5280660" cy="727901"/>
            <a:chOff x="365760" y="342900"/>
            <a:chExt cx="5280660" cy="727901"/>
          </a:xfrm>
        </p:grpSpPr>
        <p:sp>
          <p:nvSpPr>
            <p:cNvPr id="2" name="TextBox 2"/>
            <p:cNvSpPr txBox="1"/>
            <p:nvPr/>
          </p:nvSpPr>
          <p:spPr>
            <a:xfrm>
              <a:off x="365760" y="342900"/>
              <a:ext cx="52806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交付的是可继续工作的演示稿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374142" y="806768"/>
              <a:ext cx="360593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PPT Master · 产出格式、编辑友好度与依赖</a:t>
              </a:r>
            </a:p>
          </p:txBody>
        </p:sp>
      </p:grpSp>
      <p:grpSp>
        <p:nvGrpSpPr>
          <p:cNvPr id="14" name="input-output"/>
          <p:cNvGrpSpPr/>
          <p:nvPr/>
        </p:nvGrpSpPr>
        <p:grpSpPr>
          <a:xfrm>
            <a:off x="370332" y="1449705"/>
            <a:ext cx="3630168" cy="3564446"/>
            <a:chOff x="370332" y="1449705"/>
            <a:chExt cx="3630168" cy="3564446"/>
          </a:xfrm>
        </p:grpSpPr>
        <p:sp>
          <p:nvSpPr>
            <p:cNvPr id="5" name="TextBox 5"/>
            <p:cNvSpPr txBox="1"/>
            <p:nvPr/>
          </p:nvSpPr>
          <p:spPr>
            <a:xfrm>
              <a:off x="370332" y="1449705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输入与输出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381000" y="1847850"/>
              <a:ext cx="3619500" cy="9525"/>
            </a:xfrm>
            <a:custGeom>
              <a:avLst/>
              <a:gdLst/>
              <a:ahLst/>
              <a:cxnLst/>
              <a:rect l="l" t="t" r="r" b="b"/>
              <a:pathLst>
                <a:path w="3619500" h="9525">
                  <a:moveTo>
                    <a:pt x="0" y="0"/>
                  </a:moveTo>
                  <a:lnTo>
                    <a:pt x="3619500" y="0"/>
                  </a:lnTo>
                </a:path>
              </a:pathLst>
            </a:custGeom>
            <a:noFill/>
            <a:ln w="9525">
              <a:solidFill>
                <a:srgbClr val="CCD9E1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71856" y="204406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输入材料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71856" y="2415540"/>
              <a:ext cx="20775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文档 / PDF / PPTX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71856" y="2748915"/>
              <a:ext cx="18977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URL / Markdown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71856" y="332041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产出形式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71856" y="3691890"/>
              <a:ext cx="1298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PPTX / SVG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71856" y="4025265"/>
              <a:ext cx="17291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PDF 经渲染导出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74142" y="4750118"/>
              <a:ext cx="23762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多类型输入来自官方能力说明</a:t>
              </a:r>
            </a:p>
          </p:txBody>
        </p:sp>
      </p:grpSp>
      <p:grpSp>
        <p:nvGrpSpPr>
          <p:cNvPr id="24" name="editability"/>
          <p:cNvGrpSpPr/>
          <p:nvPr/>
        </p:nvGrpSpPr>
        <p:grpSpPr>
          <a:xfrm>
            <a:off x="4275582" y="1449705"/>
            <a:ext cx="3725418" cy="3564446"/>
            <a:chOff x="4275582" y="1449705"/>
            <a:chExt cx="3725418" cy="3564446"/>
          </a:xfrm>
        </p:grpSpPr>
        <p:sp>
          <p:nvSpPr>
            <p:cNvPr id="15" name="TextBox 15"/>
            <p:cNvSpPr txBox="1"/>
            <p:nvPr/>
          </p:nvSpPr>
          <p:spPr>
            <a:xfrm>
              <a:off x="4275582" y="144970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原生编辑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4286250" y="1847850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rgbClr val="CCD9E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277106" y="2044065"/>
              <a:ext cx="1993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 / 形状：支持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277106" y="2463165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图表数据：有原生图表选项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279392" y="2845118"/>
              <a:ext cx="22127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本次未验证“编辑数据”操作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277106" y="3301365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图片：支持替换与位置修改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277106" y="3720465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品牌：模板与设计规范支持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279392" y="4102418"/>
              <a:ext cx="27397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本次为普通页面，未测试品牌母版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279392" y="4750118"/>
              <a:ext cx="29487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对象可编辑 ≠ 自动恢复所有图表数据</a:t>
              </a:r>
            </a:p>
          </p:txBody>
        </p:sp>
      </p:grpSp>
      <p:grpSp>
        <p:nvGrpSpPr>
          <p:cNvPr id="34" name="modification-dependencies"/>
          <p:cNvGrpSpPr/>
          <p:nvPr/>
        </p:nvGrpSpPr>
        <p:grpSpPr>
          <a:xfrm>
            <a:off x="8276082" y="1449705"/>
            <a:ext cx="3534918" cy="3564446"/>
            <a:chOff x="8276082" y="1449705"/>
            <a:chExt cx="3534918" cy="3564446"/>
          </a:xfrm>
        </p:grpSpPr>
        <p:sp>
          <p:nvSpPr>
            <p:cNvPr id="25" name="TextBox 25"/>
            <p:cNvSpPr txBox="1"/>
            <p:nvPr/>
          </p:nvSpPr>
          <p:spPr>
            <a:xfrm>
              <a:off x="8276082" y="1449705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修改与依赖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286750" y="1847850"/>
              <a:ext cx="3524250" cy="9525"/>
            </a:xfrm>
            <a:custGeom>
              <a:avLst/>
              <a:gdLst/>
              <a:ahLst/>
              <a:cxnLst/>
              <a:rect l="l" t="t" r="r" b="b"/>
              <a:pathLst>
                <a:path w="3524250" h="9525">
                  <a:moveTo>
                    <a:pt x="0" y="0"/>
                  </a:moveTo>
                  <a:lnTo>
                    <a:pt x="3524250" y="0"/>
                  </a:lnTo>
                </a:path>
              </a:pathLst>
            </a:custGeom>
            <a:noFill/>
            <a:ln w="9525">
              <a:solidFill>
                <a:srgbClr val="CCD9E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277606" y="204406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修改方式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277606" y="2415540"/>
              <a:ext cx="33337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修改 SVG 并转换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277606" y="2748915"/>
              <a:ext cx="33337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直接编辑 PPTX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277606" y="332041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运行依赖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277606" y="3691890"/>
              <a:ext cx="259701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Python / 浏览器 / 字体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277606" y="4025265"/>
              <a:ext cx="23405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Office 渲染用于验收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279892" y="4750118"/>
              <a:ext cx="21945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复杂功能按对应工具链配置</a:t>
              </a:r>
            </a:p>
          </p:txBody>
        </p:sp>
      </p:grpSp>
      <p:grpSp>
        <p:nvGrpSpPr>
          <p:cNvPr id="38" name="execution-evidence"/>
          <p:cNvGrpSpPr/>
          <p:nvPr/>
        </p:nvGrpSpPr>
        <p:grpSpPr>
          <a:xfrm>
            <a:off x="381000" y="5467350"/>
            <a:ext cx="11430000" cy="857250"/>
            <a:chOff x="381000" y="5467350"/>
            <a:chExt cx="11430000" cy="857250"/>
          </a:xfrm>
        </p:grpSpPr>
        <p:sp>
          <p:nvSpPr>
            <p:cNvPr id="35" name="Rectangle 35"/>
            <p:cNvSpPr/>
            <p:nvPr/>
          </p:nvSpPr>
          <p:spPr>
            <a:xfrm>
              <a:off x="381000" y="5467350"/>
              <a:ext cx="11430000" cy="857250"/>
            </a:xfrm>
            <a:prstGeom prst="rect">
              <a:avLst/>
            </a:prstGeom>
            <a:solidFill>
              <a:srgbClr val="F3F7F8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562356" y="560641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本次实作路线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62356" y="5958840"/>
              <a:ext cx="106680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手写 SVG → 官方转换 → 原生对象验证</a:t>
              </a:r>
            </a:p>
          </p:txBody>
        </p:sp>
      </p:grpSp>
      <p:sp>
        <p:nvSpPr>
          <p:cNvPr id="39" name="source-footer"/>
          <p:cNvSpPr txBox="1"/>
          <p:nvPr/>
        </p:nvSpPr>
        <p:spPr>
          <a:xfrm>
            <a:off x="375666" y="6506528"/>
            <a:ext cx="5099304" cy="20535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建议：需交接编辑时优先考察；若只追求整页图像风格，也可对照图片生成路线。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bench-ppt-master">
  <a:themeElements>
    <a:clrScheme name="bench-ppt-master">
      <a:dk1>
        <a:srgbClr val="172B3A"/>
      </a:dk1>
      <a:lt1>
        <a:srgbClr val="FFFFFF"/>
      </a:lt1>
      <a:dk2>
        <a:srgbClr val="1F497D"/>
      </a:dk2>
      <a:lt2>
        <a:srgbClr val="FFFFFF"/>
      </a:lt2>
      <a:accent1>
        <a:srgbClr val="173B5A"/>
      </a:accent1>
      <a:accent2>
        <a:srgbClr val="087F8C"/>
      </a:accent2>
      <a:accent3>
        <a:srgbClr val="A65321"/>
      </a:accent3>
      <a:accent4>
        <a:srgbClr val="173B5A"/>
      </a:accent4>
      <a:accent5>
        <a:srgbClr val="F3F7FA"/>
      </a:accent5>
      <a:accent6>
        <a:srgbClr val="506878"/>
      </a:accent6>
      <a:hlink>
        <a:srgbClr val="087F8C"/>
      </a:hlink>
      <a:folHlink>
        <a:srgbClr val="A65321"/>
      </a:folHlink>
    </a:clrScheme>
    <a:fontScheme name="bench-ppt-master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nch-ppt-mast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2026-09-14T11:11:55Z</dcterms:created>
  <dcterms:modified xsi:type="dcterms:W3CDTF">2026-09-14T11:11:55Z</dcterms:modified>
  <cp:category/>
  <cp:contentStatus/>
</cp:coreProperties>
</file>