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技能同题演示；样片为本次生成。任何数字均为演示数据，不代表性能。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技能同题演示；样片为本次生成。任何数字均为演示数据，不代表性能。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技能同题演示；样片为本次生成。任何数字均为演示数据，不代表性能。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PPT-Design-Skill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作品来源：本技能本次制作；图中数字均为演示数据</a:t>
            </a:r>
          </a:p>
        </p:txBody>
      </p:sp>
      <p:pic>
        <p:nvPicPr>
          <p:cNvPr id="4" name="Picture 3" descr="bb4f0c97dd514e4148e29f1aa59fae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24128"/>
            <a:ext cx="4791456" cy="2697480"/>
          </a:xfrm>
          <a:prstGeom prst="rect">
            <a:avLst/>
          </a:prstGeom>
        </p:spPr>
      </p:pic>
      <p:pic>
        <p:nvPicPr>
          <p:cNvPr id="5" name="Picture 4" descr="33138f742e2d78ce3028d79f82867b9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504" y="1024128"/>
            <a:ext cx="4791456" cy="2697480"/>
          </a:xfrm>
          <a:prstGeom prst="rect">
            <a:avLst/>
          </a:prstGeom>
        </p:spPr>
      </p:pic>
      <p:pic>
        <p:nvPicPr>
          <p:cNvPr id="6" name="Picture 5" descr="704ac278f5d70eedde20ab4d157cf9d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67328"/>
            <a:ext cx="4791456" cy="2697480"/>
          </a:xfrm>
          <a:prstGeom prst="rect">
            <a:avLst/>
          </a:prstGeom>
        </p:spPr>
      </p:pic>
      <p:pic>
        <p:nvPicPr>
          <p:cNvPr id="7" name="Picture 6" descr="78f1aa2f8dfd9142253039733a7055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04" y="3767328"/>
            <a:ext cx="4791456" cy="2697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168128" y="1097280"/>
            <a:ext cx="1709928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用公开API精确控制原生版式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8128" y="2523744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适用场景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8128" y="292608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品牌提案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8128" y="3355848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经营分析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68128" y="3785616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技术方案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68128" y="4498848"/>
            <a:ext cx="1691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适合人群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68128" y="4901184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产品设计团队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68128" y="5330952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咨询顾问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68128" y="5760720"/>
            <a:ext cx="1691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企业演示作者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核心能力：用实际对象说明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PPT-Design-Skill · 本次验证与官方说明分开记录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143000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Build精确摆放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801368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01368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FreeStyle内容生成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2459736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45973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VI模板设计DNA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3118104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1181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ThemeComposer主题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3776472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77647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契约与PNG验收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663440" y="1527048"/>
            <a:ext cx="5833872" cy="2039112"/>
            <a:chOff x="4663440" y="1527048"/>
            <a:chExt cx="5833872" cy="2039112"/>
          </a:xfrm>
        </p:grpSpPr>
        <p:sp>
          <p:nvSpPr>
            <p:cNvPr id="15" name="Rounded Rectangle 14"/>
            <p:cNvSpPr/>
            <p:nvPr/>
          </p:nvSpPr>
          <p:spPr>
            <a:xfrm>
              <a:off x="5486400" y="1554480"/>
              <a:ext cx="4389120" cy="548640"/>
            </a:xfrm>
            <a:prstGeom prst="roundRect">
              <a:avLst/>
            </a:prstGeom>
            <a:solidFill>
              <a:srgbClr val="E0F2F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486400" y="1554480"/>
              <a:ext cx="1645919" cy="548640"/>
            </a:xfrm>
            <a:prstGeom prst="roundRect">
              <a:avLst/>
            </a:prstGeom>
            <a:solidFill>
              <a:srgbClr val="0EA5E9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63440" y="1527048"/>
              <a:ext cx="777240" cy="548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sz="1000" b="0">
                  <a:solidFill>
                    <a:srgbClr val="13354B"/>
                  </a:solidFill>
                  <a:latin typeface="Arial Unicode MS"/>
                  <a:ea typeface="Arial Unicode MS"/>
                  <a:cs typeface="Arial Unicode MS"/>
                </a:rPr>
                <a:t>初稿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948672" y="1527048"/>
              <a:ext cx="548640" cy="548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000" b="1">
                  <a:solidFill>
                    <a:srgbClr val="13354B"/>
                  </a:solidFill>
                  <a:latin typeface="Arial Unicode MS"/>
                  <a:ea typeface="Arial Unicode MS"/>
                  <a:cs typeface="Arial Unicode MS"/>
                </a:rPr>
                <a:t>30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486400" y="2286000"/>
              <a:ext cx="4389120" cy="548640"/>
            </a:xfrm>
            <a:prstGeom prst="roundRect">
              <a:avLst/>
            </a:prstGeom>
            <a:solidFill>
              <a:srgbClr val="E0F2F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486400" y="2286000"/>
              <a:ext cx="3017520" cy="548640"/>
            </a:xfrm>
            <a:prstGeom prst="roundRect">
              <a:avLst/>
            </a:prstGeom>
            <a:solidFill>
              <a:srgbClr val="C2582C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63440" y="2258568"/>
              <a:ext cx="777240" cy="548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sz="1000" b="0">
                  <a:solidFill>
                    <a:srgbClr val="13354B"/>
                  </a:solidFill>
                  <a:latin typeface="Arial Unicode MS"/>
                  <a:ea typeface="Arial Unicode MS"/>
                  <a:cs typeface="Arial Unicode MS"/>
                </a:rPr>
                <a:t>修改稿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948672" y="2258568"/>
              <a:ext cx="548640" cy="548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000" b="1">
                  <a:solidFill>
                    <a:srgbClr val="13354B"/>
                  </a:solidFill>
                  <a:latin typeface="Arial Unicode MS"/>
                  <a:ea typeface="Arial Unicode MS"/>
                  <a:cs typeface="Arial Unicode MS"/>
                </a:rPr>
                <a:t>55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5486400" y="3017520"/>
              <a:ext cx="4389120" cy="548640"/>
            </a:xfrm>
            <a:prstGeom prst="roundRect">
              <a:avLst/>
            </a:prstGeom>
            <a:solidFill>
              <a:srgbClr val="E0F2F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486400" y="3017520"/>
              <a:ext cx="4389120" cy="548640"/>
            </a:xfrm>
            <a:prstGeom prst="roundRect">
              <a:avLst/>
            </a:prstGeom>
            <a:solidFill>
              <a:srgbClr val="0369A1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63440" y="2990088"/>
              <a:ext cx="777240" cy="548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sz="1000" b="0">
                  <a:solidFill>
                    <a:srgbClr val="13354B"/>
                  </a:solidFill>
                  <a:latin typeface="Arial Unicode MS"/>
                  <a:ea typeface="Arial Unicode MS"/>
                  <a:cs typeface="Arial Unicode MS"/>
                </a:rPr>
                <a:t>定稿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948672" y="2990088"/>
              <a:ext cx="548640" cy="548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1000" b="1">
                  <a:solidFill>
                    <a:srgbClr val="13354B"/>
                  </a:solidFill>
                  <a:latin typeface="Arial Unicode MS"/>
                  <a:ea typeface="Arial Unicode MS"/>
                  <a:cs typeface="Arial Unicode MS"/>
                </a:rPr>
                <a:t>80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486400" y="1060704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本次对象演示 · 数据不代表性能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53035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边界 1：需Python制作环境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83387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边界 2：复杂母版动画不保证复刻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交付与编辑：固定字段核验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2582C"/>
                </a:solidFill>
                <a:latin typeface="Arial Unicode MS"/>
                <a:ea typeface="Arial Unicode MS"/>
                <a:cs typeface="Arial Unicode MS"/>
              </a:rPr>
              <a:t>PPT-Design-Skill · 支持度指官方能力；本次实测见下方说明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078992"/>
          <a:ext cx="11247119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6722"/>
                <a:gridCol w="8210397"/>
              </a:tblGrid>
              <a:tr h="416052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 Unicode MS"/>
                        </a:rPr>
                        <a:t>字段</a:t>
                      </a:r>
                    </a:p>
                  </a:txBody>
                  <a:tcPr>
                    <a:solidFill>
                      <a:srgbClr val="C258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Arial Unicode MS"/>
                        </a:rPr>
                        <a:t>支持程度 / 使用方式</a:t>
                      </a:r>
                    </a:p>
                  </a:txBody>
                  <a:tcPr>
                    <a:solidFill>
                      <a:srgbClr val="C2582C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输入格式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文字 / 结构化内容 / PPTX模板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输出格式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PPTX / PDF / PNG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原生文字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支持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原生形状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支持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图表 / 数据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部分支持：本次为可编辑形状图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图片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支持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母版 / 品牌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部分支持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修改方式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公开Python API；模板DNA融合</a:t>
                      </a:r>
                    </a:p>
                  </a:txBody>
                  <a:tcPr>
                    <a:solidFill>
                      <a:srgbClr val="EAF0F1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运行依赖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25333A"/>
                          </a:solidFill>
                          <a:latin typeface="Arial Unicode MS"/>
                        </a:rPr>
                        <a:t>Python/pptx_designer / LibreOffice / Poppler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5486400"/>
            <a:ext cx="110642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本次：原生文字与形状；条形图可编辑，未验证数据工作簿。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71032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3354B"/>
                </a:solidFill>
                <a:latin typeface="Arial Unicode MS"/>
                <a:ea typeface="Arial Unicode MS"/>
                <a:cs typeface="Arial Unicode MS"/>
              </a:rPr>
              <a:t>优先：品牌提案与可维护交付；换路线：需Python制作环境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