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6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bj0"/>
          <p:cNvSpPr txBox="1"/>
          <p:nvPr/>
        </p:nvSpPr>
        <p:spPr>
          <a:xfrm>
            <a:off x="365760" y="210312"/>
            <a:ext cx="1143000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3200" b="1">
                <a:solidFill>
                  <a:srgbClr val="26342E"/>
                </a:solidFill>
                <a:latin typeface="Arial Unicode MS"/>
              </a:rPr>
              <a:t>Hands-on-deck</a:t>
            </a:r>
          </a:p>
        </p:txBody>
      </p:sp>
      <p:sp>
        <p:nvSpPr>
          <p:cNvPr id="3" name="obj1"/>
          <p:cNvSpPr txBox="1"/>
          <p:nvPr/>
        </p:nvSpPr>
        <p:spPr>
          <a:xfrm>
            <a:off x="365760" y="6556248"/>
            <a:ext cx="109728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1100" b="0">
                <a:solidFill>
                  <a:srgbClr val="A17636"/>
                </a:solidFill>
                <a:latin typeface="Arial Unicode MS"/>
              </a:rPr>
              <a:t>作品来源：本技能本次制作；图中数字均为演示数据</a:t>
            </a:r>
          </a:p>
        </p:txBody>
      </p:sp>
      <p:pic>
        <p:nvPicPr>
          <p:cNvPr id="4" name="Picture 3" descr="sample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024128"/>
            <a:ext cx="4791456" cy="2697480"/>
          </a:xfrm>
          <a:prstGeom prst="rect">
            <a:avLst/>
          </a:prstGeom>
        </p:spPr>
      </p:pic>
      <p:pic>
        <p:nvPicPr>
          <p:cNvPr id="5" name="Picture 4" descr="sample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5504" y="1024128"/>
            <a:ext cx="4791456" cy="2697480"/>
          </a:xfrm>
          <a:prstGeom prst="rect">
            <a:avLst/>
          </a:prstGeom>
        </p:spPr>
      </p:pic>
      <p:pic>
        <p:nvPicPr>
          <p:cNvPr id="6" name="Picture 5" descr="sample-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3767328"/>
            <a:ext cx="4791456" cy="2697480"/>
          </a:xfrm>
          <a:prstGeom prst="rect">
            <a:avLst/>
          </a:prstGeom>
        </p:spPr>
      </p:pic>
      <p:pic>
        <p:nvPicPr>
          <p:cNvPr id="7" name="Picture 6" descr="sample-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5504" y="3767328"/>
            <a:ext cx="4791456" cy="2697480"/>
          </a:xfrm>
          <a:prstGeom prst="rect">
            <a:avLst/>
          </a:prstGeom>
        </p:spPr>
      </p:pic>
      <p:sp>
        <p:nvSpPr>
          <p:cNvPr id="8" name="obj6"/>
          <p:cNvSpPr txBox="1"/>
          <p:nvPr/>
        </p:nvSpPr>
        <p:spPr>
          <a:xfrm>
            <a:off x="10168128" y="1097280"/>
            <a:ext cx="1709928" cy="10241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1800" b="1">
                <a:solidFill>
                  <a:srgbClr val="A17636"/>
                </a:solidFill>
                <a:latin typeface="Arial Unicode MS"/>
              </a:rPr>
              <a:t>把已有PPT变成可追踪编辑任务</a:t>
            </a:r>
          </a:p>
        </p:txBody>
      </p:sp>
      <p:sp>
        <p:nvSpPr>
          <p:cNvPr id="9" name="obj7"/>
          <p:cNvSpPr txBox="1"/>
          <p:nvPr/>
        </p:nvSpPr>
        <p:spPr>
          <a:xfrm>
            <a:off x="10168128" y="2523744"/>
            <a:ext cx="164592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1800" b="1">
                <a:solidFill>
                  <a:srgbClr val="26342E"/>
                </a:solidFill>
                <a:latin typeface="Arial Unicode MS"/>
              </a:rPr>
              <a:t>适用场景</a:t>
            </a:r>
          </a:p>
        </p:txBody>
      </p:sp>
      <p:sp>
        <p:nvSpPr>
          <p:cNvPr id="10" name="obj8"/>
          <p:cNvSpPr txBox="1"/>
          <p:nvPr/>
        </p:nvSpPr>
        <p:spPr>
          <a:xfrm>
            <a:off x="10168128" y="2926080"/>
            <a:ext cx="16916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1700" b="0">
                <a:solidFill>
                  <a:srgbClr val="26342E"/>
                </a:solidFill>
                <a:latin typeface="Arial Unicode MS"/>
              </a:rPr>
              <a:t>批量改稿</a:t>
            </a:r>
          </a:p>
        </p:txBody>
      </p:sp>
      <p:sp>
        <p:nvSpPr>
          <p:cNvPr id="11" name="obj9"/>
          <p:cNvSpPr txBox="1"/>
          <p:nvPr/>
        </p:nvSpPr>
        <p:spPr>
          <a:xfrm>
            <a:off x="10168128" y="3355848"/>
            <a:ext cx="16916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1700" b="0">
                <a:solidFill>
                  <a:srgbClr val="26342E"/>
                </a:solidFill>
                <a:latin typeface="Arial Unicode MS"/>
              </a:rPr>
              <a:t>模板维护</a:t>
            </a:r>
          </a:p>
        </p:txBody>
      </p:sp>
      <p:sp>
        <p:nvSpPr>
          <p:cNvPr id="12" name="obj10"/>
          <p:cNvSpPr txBox="1"/>
          <p:nvPr/>
        </p:nvSpPr>
        <p:spPr>
          <a:xfrm>
            <a:off x="10168128" y="3785616"/>
            <a:ext cx="16916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1700" b="0">
                <a:solidFill>
                  <a:srgbClr val="26342E"/>
                </a:solidFill>
                <a:latin typeface="Arial Unicode MS"/>
              </a:rPr>
              <a:t>模块重组</a:t>
            </a:r>
          </a:p>
        </p:txBody>
      </p:sp>
      <p:sp>
        <p:nvSpPr>
          <p:cNvPr id="13" name="obj11"/>
          <p:cNvSpPr txBox="1"/>
          <p:nvPr/>
        </p:nvSpPr>
        <p:spPr>
          <a:xfrm>
            <a:off x="10168128" y="4498848"/>
            <a:ext cx="16916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1800" b="1">
                <a:solidFill>
                  <a:srgbClr val="26342E"/>
                </a:solidFill>
                <a:latin typeface="Arial Unicode MS"/>
              </a:rPr>
              <a:t>适合人群</a:t>
            </a:r>
          </a:p>
        </p:txBody>
      </p:sp>
      <p:sp>
        <p:nvSpPr>
          <p:cNvPr id="14" name="obj12"/>
          <p:cNvSpPr txBox="1"/>
          <p:nvPr/>
        </p:nvSpPr>
        <p:spPr>
          <a:xfrm>
            <a:off x="10168128" y="4901184"/>
            <a:ext cx="16916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1700" b="0">
                <a:solidFill>
                  <a:srgbClr val="26342E"/>
                </a:solidFill>
                <a:latin typeface="Arial Unicode MS"/>
              </a:rPr>
              <a:t>企业演示维护者</a:t>
            </a:r>
          </a:p>
        </p:txBody>
      </p:sp>
      <p:sp>
        <p:nvSpPr>
          <p:cNvPr id="15" name="obj13"/>
          <p:cNvSpPr txBox="1"/>
          <p:nvPr/>
        </p:nvSpPr>
        <p:spPr>
          <a:xfrm>
            <a:off x="10168128" y="5330952"/>
            <a:ext cx="16916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1700" b="0">
                <a:solidFill>
                  <a:srgbClr val="26342E"/>
                </a:solidFill>
                <a:latin typeface="Arial Unicode MS"/>
              </a:rPr>
              <a:t>分析师</a:t>
            </a:r>
          </a:p>
        </p:txBody>
      </p:sp>
      <p:sp>
        <p:nvSpPr>
          <p:cNvPr id="16" name="obj14"/>
          <p:cNvSpPr txBox="1"/>
          <p:nvPr/>
        </p:nvSpPr>
        <p:spPr>
          <a:xfrm>
            <a:off x="10168128" y="5760720"/>
            <a:ext cx="16916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1700" b="0">
                <a:solidFill>
                  <a:srgbClr val="26342E"/>
                </a:solidFill>
                <a:latin typeface="Arial Unicode MS"/>
              </a:rPr>
              <a:t>产品团队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bj0"/>
          <p:cNvSpPr txBox="1"/>
          <p:nvPr/>
        </p:nvSpPr>
        <p:spPr>
          <a:xfrm>
            <a:off x="365760" y="210312"/>
            <a:ext cx="1143000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3200" b="1">
                <a:solidFill>
                  <a:srgbClr val="26342E"/>
                </a:solidFill>
                <a:latin typeface="Arial Unicode MS"/>
              </a:rPr>
              <a:t>核心能力：用实际对象说明</a:t>
            </a:r>
          </a:p>
        </p:txBody>
      </p:sp>
      <p:sp>
        <p:nvSpPr>
          <p:cNvPr id="3" name="obj1"/>
          <p:cNvSpPr txBox="1"/>
          <p:nvPr/>
        </p:nvSpPr>
        <p:spPr>
          <a:xfrm>
            <a:off x="365760" y="6556248"/>
            <a:ext cx="109728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1100" b="0">
                <a:solidFill>
                  <a:srgbClr val="A17636"/>
                </a:solidFill>
                <a:latin typeface="Arial Unicode MS"/>
              </a:rPr>
              <a:t>Hands-on-deck · 本次验证与官方说明分开记录</a:t>
            </a:r>
          </a:p>
        </p:txBody>
      </p:sp>
      <p:sp>
        <p:nvSpPr>
          <p:cNvPr id="4" name="obj2"/>
          <p:cNvSpPr txBox="1"/>
          <p:nvPr/>
        </p:nvSpPr>
        <p:spPr>
          <a:xfrm>
            <a:off x="411480" y="1143000"/>
            <a:ext cx="3657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2000" b="1">
                <a:solidFill>
                  <a:srgbClr val="A17636"/>
                </a:solidFill>
                <a:latin typeface="Arial Unicode MS"/>
              </a:rPr>
              <a:t>1</a:t>
            </a:r>
          </a:p>
        </p:txBody>
      </p:sp>
      <p:sp>
        <p:nvSpPr>
          <p:cNvPr id="5" name="obj3"/>
          <p:cNvSpPr txBox="1"/>
          <p:nvPr/>
        </p:nvSpPr>
        <p:spPr>
          <a:xfrm>
            <a:off x="914400" y="1143000"/>
            <a:ext cx="41148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2100" b="1">
                <a:solidFill>
                  <a:srgbClr val="26342E"/>
                </a:solidFill>
                <a:latin typeface="Arial Unicode MS"/>
              </a:rPr>
              <a:t>稳定ID或名称寻址</a:t>
            </a:r>
          </a:p>
        </p:txBody>
      </p:sp>
      <p:sp>
        <p:nvSpPr>
          <p:cNvPr id="6" name="obj4"/>
          <p:cNvSpPr txBox="1"/>
          <p:nvPr/>
        </p:nvSpPr>
        <p:spPr>
          <a:xfrm>
            <a:off x="411480" y="1801368"/>
            <a:ext cx="3657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2000" b="1">
                <a:solidFill>
                  <a:srgbClr val="A17636"/>
                </a:solidFill>
                <a:latin typeface="Arial Unicode MS"/>
              </a:rPr>
              <a:t>2</a:t>
            </a:r>
          </a:p>
        </p:txBody>
      </p:sp>
      <p:sp>
        <p:nvSpPr>
          <p:cNvPr id="7" name="obj5"/>
          <p:cNvSpPr txBox="1"/>
          <p:nvPr/>
        </p:nvSpPr>
        <p:spPr>
          <a:xfrm>
            <a:off x="914400" y="1801368"/>
            <a:ext cx="41148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2100" b="1">
                <a:solidFill>
                  <a:srgbClr val="26342E"/>
                </a:solidFill>
                <a:latin typeface="Arial Unicode MS"/>
              </a:rPr>
              <a:t>原子补丁整体应用</a:t>
            </a:r>
          </a:p>
        </p:txBody>
      </p:sp>
      <p:sp>
        <p:nvSpPr>
          <p:cNvPr id="8" name="obj6"/>
          <p:cNvSpPr txBox="1"/>
          <p:nvPr/>
        </p:nvSpPr>
        <p:spPr>
          <a:xfrm>
            <a:off x="411480" y="2459736"/>
            <a:ext cx="3657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2000" b="1">
                <a:solidFill>
                  <a:srgbClr val="A17636"/>
                </a:solidFill>
                <a:latin typeface="Arial Unicode MS"/>
              </a:rPr>
              <a:t>3</a:t>
            </a:r>
          </a:p>
        </p:txBody>
      </p:sp>
      <p:sp>
        <p:nvSpPr>
          <p:cNvPr id="9" name="obj7"/>
          <p:cNvSpPr txBox="1"/>
          <p:nvPr/>
        </p:nvSpPr>
        <p:spPr>
          <a:xfrm>
            <a:off x="914400" y="2459736"/>
            <a:ext cx="41148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2100" b="0">
                <a:solidFill>
                  <a:srgbClr val="26342E"/>
                </a:solidFill>
                <a:latin typeface="Arial Unicode MS"/>
              </a:rPr>
              <a:t>文字图片样式修改</a:t>
            </a:r>
          </a:p>
        </p:txBody>
      </p:sp>
      <p:sp>
        <p:nvSpPr>
          <p:cNvPr id="10" name="obj8"/>
          <p:cNvSpPr txBox="1"/>
          <p:nvPr/>
        </p:nvSpPr>
        <p:spPr>
          <a:xfrm>
            <a:off x="411480" y="3118104"/>
            <a:ext cx="3657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2000" b="1">
                <a:solidFill>
                  <a:srgbClr val="A17636"/>
                </a:solidFill>
                <a:latin typeface="Arial Unicode MS"/>
              </a:rPr>
              <a:t>4</a:t>
            </a:r>
          </a:p>
        </p:txBody>
      </p:sp>
      <p:sp>
        <p:nvSpPr>
          <p:cNvPr id="11" name="obj9"/>
          <p:cNvSpPr txBox="1"/>
          <p:nvPr/>
        </p:nvSpPr>
        <p:spPr>
          <a:xfrm>
            <a:off x="914400" y="3118104"/>
            <a:ext cx="41148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2100" b="0">
                <a:solidFill>
                  <a:srgbClr val="26342E"/>
                </a:solidFill>
                <a:latin typeface="Arial Unicode MS"/>
              </a:rPr>
              <a:t>复制重排合并</a:t>
            </a:r>
          </a:p>
        </p:txBody>
      </p:sp>
      <p:sp>
        <p:nvSpPr>
          <p:cNvPr id="12" name="obj10"/>
          <p:cNvSpPr txBox="1"/>
          <p:nvPr/>
        </p:nvSpPr>
        <p:spPr>
          <a:xfrm>
            <a:off x="411480" y="3776472"/>
            <a:ext cx="3657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2000" b="1">
                <a:solidFill>
                  <a:srgbClr val="A17636"/>
                </a:solidFill>
                <a:latin typeface="Arial Unicode MS"/>
              </a:rPr>
              <a:t>5</a:t>
            </a:r>
          </a:p>
        </p:txBody>
      </p:sp>
      <p:sp>
        <p:nvSpPr>
          <p:cNvPr id="13" name="obj11"/>
          <p:cNvSpPr txBox="1"/>
          <p:nvPr/>
        </p:nvSpPr>
        <p:spPr>
          <a:xfrm>
            <a:off x="914400" y="3776472"/>
            <a:ext cx="41148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2100" b="0">
                <a:solidFill>
                  <a:srgbClr val="26342E"/>
                </a:solidFill>
                <a:latin typeface="Arial Unicode MS"/>
              </a:rPr>
              <a:t>Diff与几何修复</a:t>
            </a:r>
          </a:p>
        </p:txBody>
      </p:sp>
      <p:graphicFrame>
        <p:nvGraphicFramePr>
          <p:cNvPr id="14" name="obj12"/>
          <p:cNvGraphicFramePr>
            <a:graphicFrameLocks noGrp="1"/>
          </p:cNvGraphicFramePr>
          <p:nvPr/>
        </p:nvGraphicFramePr>
        <p:xfrm>
          <a:off x="5577840" y="1645920"/>
          <a:ext cx="6126479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4149"/>
                <a:gridCol w="4472330"/>
              </a:tblGrid>
              <a:tr h="86868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修改前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修改后</a:t>
                      </a:r>
                    </a:p>
                  </a:txBody>
                  <a:tcPr/>
                </a:tc>
              </a:tr>
              <a:tr h="86868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Q3 项目回顾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sz="1800">
                          <a:solidFill>
                            <a:srgbClr val="25342D"/>
                          </a:solidFill>
                        </a:rPr>
                        <a:t>Q4 项目计划</a:t>
                      </a:r>
                    </a:p>
                  </a:txBody>
                  <a:tcPr/>
                </a:tc>
              </a:tr>
              <a:tr h="868680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状态：准备中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sz="1800">
                          <a:solidFill>
                            <a:srgbClr val="25342D"/>
                          </a:solidFill>
                        </a:rPr>
                        <a:t>状态：已评审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obj13"/>
          <p:cNvSpPr txBox="1"/>
          <p:nvPr/>
        </p:nvSpPr>
        <p:spPr>
          <a:xfrm>
            <a:off x="5577840" y="1078992"/>
            <a:ext cx="61264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2300" b="1">
                <a:solidFill>
                  <a:srgbClr val="26342E"/>
                </a:solidFill>
                <a:latin typeface="Arial Unicode MS"/>
              </a:rPr>
              <a:t>真实原子补丁：前后文本对照</a:t>
            </a:r>
          </a:p>
        </p:txBody>
      </p:sp>
      <p:sp>
        <p:nvSpPr>
          <p:cNvPr id="16" name="obj14"/>
          <p:cNvSpPr txBox="1"/>
          <p:nvPr/>
        </p:nvSpPr>
        <p:spPr>
          <a:xfrm>
            <a:off x="457200" y="5303520"/>
            <a:ext cx="1097280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2100" b="1">
                <a:solidFill>
                  <a:srgbClr val="26342E"/>
                </a:solidFill>
                <a:latin typeface="Arial Unicode MS"/>
              </a:rPr>
              <a:t>边界 1：原生图表创建不在核心</a:t>
            </a:r>
          </a:p>
        </p:txBody>
      </p:sp>
      <p:sp>
        <p:nvSpPr>
          <p:cNvPr id="17" name="obj15"/>
          <p:cNvSpPr txBox="1"/>
          <p:nvPr/>
        </p:nvSpPr>
        <p:spPr>
          <a:xfrm>
            <a:off x="457200" y="5833872"/>
            <a:ext cx="10972800" cy="4114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2100" b="0">
                <a:solidFill>
                  <a:srgbClr val="26342E"/>
                </a:solidFill>
                <a:latin typeface="Arial Unicode MS"/>
              </a:rPr>
              <a:t>边界 2：复制复杂关系需检查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bj0"/>
          <p:cNvSpPr txBox="1"/>
          <p:nvPr/>
        </p:nvSpPr>
        <p:spPr>
          <a:xfrm>
            <a:off x="365760" y="210312"/>
            <a:ext cx="1143000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3200" b="1">
                <a:solidFill>
                  <a:srgbClr val="26342E"/>
                </a:solidFill>
                <a:latin typeface="Arial Unicode MS"/>
              </a:rPr>
              <a:t>交付与编辑：固定字段核验</a:t>
            </a:r>
          </a:p>
        </p:txBody>
      </p:sp>
      <p:sp>
        <p:nvSpPr>
          <p:cNvPr id="3" name="obj1"/>
          <p:cNvSpPr txBox="1"/>
          <p:nvPr/>
        </p:nvSpPr>
        <p:spPr>
          <a:xfrm>
            <a:off x="365760" y="6556248"/>
            <a:ext cx="109728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1100" b="0">
                <a:solidFill>
                  <a:srgbClr val="A17636"/>
                </a:solidFill>
                <a:latin typeface="Arial Unicode MS"/>
              </a:rPr>
              <a:t>Hands-on-deck · 支持度指官方能力；本次实测见下方说明</a:t>
            </a:r>
          </a:p>
        </p:txBody>
      </p:sp>
      <p:graphicFrame>
        <p:nvGraphicFramePr>
          <p:cNvPr id="4" name="obj2"/>
          <p:cNvGraphicFramePr>
            <a:graphicFrameLocks noGrp="1"/>
          </p:cNvGraphicFramePr>
          <p:nvPr/>
        </p:nvGraphicFramePr>
        <p:xfrm>
          <a:off x="457200" y="1078992"/>
          <a:ext cx="11247119" cy="416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6722"/>
                <a:gridCol w="8210397"/>
              </a:tblGrid>
              <a:tr h="416052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字段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支持程度 / 使用方式</a:t>
                      </a:r>
                    </a:p>
                  </a:txBody>
                  <a:tcPr/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输入格式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PPTX / JSON patch / HTML/CSS</a:t>
                      </a:r>
                    </a:p>
                  </a:txBody>
                  <a:tcPr/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输出格式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PPTX / JPG / JSON diff</a:t>
                      </a:r>
                    </a:p>
                  </a:txBody>
                  <a:tcPr/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原生文字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支持</a:t>
                      </a:r>
                    </a:p>
                  </a:txBody>
                  <a:tcPr/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原生形状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支持</a:t>
                      </a:r>
                    </a:p>
                  </a:txBody>
                  <a:tcPr/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图表 / 数据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sz="1800">
                          <a:solidFill>
                            <a:srgbClr val="25342D"/>
                          </a:solidFill>
                        </a:rPr>
                        <a:t>未验证；本稿无原生图表</a:t>
                      </a:r>
                    </a:p>
                  </a:txBody>
                  <a:tcPr/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图片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支持</a:t>
                      </a:r>
                    </a:p>
                  </a:txBody>
                  <a:tcPr/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母版 / 品牌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部分支持</a:t>
                      </a:r>
                    </a:p>
                  </a:txBody>
                  <a:tcPr/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修改方式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inspect → patch → apply → diff</a:t>
                      </a:r>
                    </a:p>
                  </a:txBody>
                  <a:tcPr/>
                </a:tc>
              </a:tr>
              <a:tr h="416052"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运行依赖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25342D"/>
                          </a:solidFill>
                        </a:rPr>
                        <a:t>Python/python-pptx / LibreOffice / 可选Playwright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obj3"/>
          <p:cNvSpPr txBox="1"/>
          <p:nvPr/>
        </p:nvSpPr>
        <p:spPr>
          <a:xfrm>
            <a:off x="502920" y="5486400"/>
            <a:ext cx="11064240" cy="4023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1900" b="1">
                <a:solidFill>
                  <a:srgbClr val="26342E"/>
                </a:solidFill>
                <a:latin typeface="Arial Unicode MS"/>
              </a:rPr>
              <a:t>本次实际：PPTX；文字、形状、图片可编辑，作品缩略图为预览图片。</a:t>
            </a:r>
          </a:p>
        </p:txBody>
      </p:sp>
      <p:sp>
        <p:nvSpPr>
          <p:cNvPr id="6" name="obj4"/>
          <p:cNvSpPr txBox="1"/>
          <p:nvPr/>
        </p:nvSpPr>
        <p:spPr>
          <a:xfrm>
            <a:off x="502920" y="5971032"/>
            <a:ext cx="1106424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r>
              <a:rPr sz="1800" b="0">
                <a:solidFill>
                  <a:srgbClr val="26342E"/>
                </a:solidFill>
                <a:latin typeface="Arial Unicode MS"/>
              </a:rPr>
              <a:t>优先：批量改稿与可维护交付；换路线：原生图表创建不在核心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