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演示数据</c:v>
                </c:pt>
              </c:strCache>
            </c:strRef>
          </c:tx>
          <c:spPr>
            <a:solidFill>
              <a:srgbClr val="BF7753"/>
            </a:solidFill>
          </c:spPr>
          <c:cat>
            <c:strRef>
              <c:f>Sheet1!$A$2:$A$4</c:f>
              <c:strCache>
                <c:ptCount val="3"/>
                <c:pt idx="0">
                  <c:v>初稿</c:v>
                </c:pt>
                <c:pt idx="1">
                  <c:v>修改稿</c:v>
                </c:pt>
                <c:pt idx="2">
                  <c:v>定稿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55</c:v>
                </c:pt>
                <c:pt idx="2">
                  <c:v>80</c:v>
                </c:pt>
              </c:numCache>
            </c:numRef>
          </c:val>
        </c:ser>
        <c:dLbls>
          <c:txPr>
            <a:bodyPr/>
            <a:lstStyle/>
            <a:p>
              <a:pPr>
                <a:defRPr sz="18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技能同题演示；样片为本次生成。任何数字均为演示数据，不代表性能。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技能同题演示；样片为本次生成。任何数字均为演示数据，不代表性能。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技能同题演示；样片为本次生成。任何数字均为演示数据，不代表性能。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3200" b="1">
                <a:solidFill>
                  <a:srgbClr val="485275"/>
                </a:solidFill>
                <a:latin typeface="Arial Unicode MS"/>
              </a:rPr>
              <a:t>Gorden · 中文模板与原生制作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100" b="0">
                <a:solidFill>
                  <a:srgbClr val="BF7753"/>
                </a:solidFill>
                <a:latin typeface="Arial Unicode MS"/>
              </a:rPr>
              <a:t>作品来源：本技能本次制作；图中数字均为演示数据</a:t>
            </a:r>
          </a:p>
        </p:txBody>
      </p:sp>
      <p:pic>
        <p:nvPicPr>
          <p:cNvPr id="4" name="Picture 3" descr="sampl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24128"/>
            <a:ext cx="4791456" cy="2697480"/>
          </a:xfrm>
          <a:prstGeom prst="rect">
            <a:avLst/>
          </a:prstGeom>
        </p:spPr>
      </p:pic>
      <p:pic>
        <p:nvPicPr>
          <p:cNvPr id="5" name="Picture 4" descr="sampl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504" y="1024128"/>
            <a:ext cx="4791456" cy="2697480"/>
          </a:xfrm>
          <a:prstGeom prst="rect">
            <a:avLst/>
          </a:prstGeom>
        </p:spPr>
      </p:pic>
      <p:pic>
        <p:nvPicPr>
          <p:cNvPr id="6" name="Picture 5" descr="sample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67328"/>
            <a:ext cx="4791456" cy="2697480"/>
          </a:xfrm>
          <a:prstGeom prst="rect">
            <a:avLst/>
          </a:prstGeom>
        </p:spPr>
      </p:pic>
      <p:pic>
        <p:nvPicPr>
          <p:cNvPr id="7" name="Picture 6" descr="sample-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5504" y="3767328"/>
            <a:ext cx="4791456" cy="2697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168128" y="1097280"/>
            <a:ext cx="1709928" cy="1024128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800" b="1">
                <a:solidFill>
                  <a:srgbClr val="BF7753"/>
                </a:solidFill>
                <a:latin typeface="Arial Unicode MS"/>
              </a:rPr>
              <a:t>中文模板与版式复用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68128" y="2523744"/>
            <a:ext cx="164592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800" b="1">
                <a:solidFill>
                  <a:srgbClr val="485275"/>
                </a:solidFill>
                <a:latin typeface="Arial Unicode MS"/>
              </a:rPr>
              <a:t>适用场景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68128" y="2926080"/>
            <a:ext cx="169164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700" b="0">
                <a:solidFill>
                  <a:srgbClr val="485275"/>
                </a:solidFill>
                <a:latin typeface="Arial Unicode MS"/>
              </a:rPr>
              <a:t>中文汇报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8128" y="3355848"/>
            <a:ext cx="169164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700" b="0">
                <a:solidFill>
                  <a:srgbClr val="485275"/>
                </a:solidFill>
                <a:latin typeface="Arial Unicode MS"/>
              </a:rPr>
              <a:t>课程讲解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68128" y="3785616"/>
            <a:ext cx="169164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700" b="0">
                <a:solidFill>
                  <a:srgbClr val="485275"/>
                </a:solidFill>
                <a:latin typeface="Arial Unicode MS"/>
              </a:rPr>
              <a:t>个人研究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68128" y="4498848"/>
            <a:ext cx="169164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800" b="1">
                <a:solidFill>
                  <a:srgbClr val="485275"/>
                </a:solidFill>
                <a:latin typeface="Arial Unicode MS"/>
              </a:rPr>
              <a:t>适合人群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68128" y="4901184"/>
            <a:ext cx="169164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700" b="0">
                <a:solidFill>
                  <a:srgbClr val="485275"/>
                </a:solidFill>
                <a:latin typeface="Arial Unicode MS"/>
              </a:rPr>
              <a:t>中文办公用户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68128" y="5330952"/>
            <a:ext cx="169164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700" b="0">
                <a:solidFill>
                  <a:srgbClr val="485275"/>
                </a:solidFill>
                <a:latin typeface="Arial Unicode MS"/>
              </a:rPr>
              <a:t>教师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68128" y="5760720"/>
            <a:ext cx="169164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700" b="0">
                <a:solidFill>
                  <a:srgbClr val="485275"/>
                </a:solidFill>
                <a:latin typeface="Arial Unicode MS"/>
              </a:rPr>
              <a:t>学习者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3200" b="1">
                <a:solidFill>
                  <a:srgbClr val="485275"/>
                </a:solidFill>
                <a:latin typeface="Arial Unicode MS"/>
              </a:rPr>
              <a:t>核心能力：用实际对象说明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100" b="0">
                <a:solidFill>
                  <a:srgbClr val="BF7753"/>
                </a:solidFill>
                <a:latin typeface="Arial Unicode MS"/>
              </a:rPr>
              <a:t>Gorden PPT · 本次验证与官方说明分开记录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143000"/>
            <a:ext cx="36576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>
                <a:solidFill>
                  <a:srgbClr val="BF7753"/>
                </a:solidFill>
                <a:latin typeface="Arial Unicode M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411480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100" b="1">
                <a:solidFill>
                  <a:srgbClr val="485275"/>
                </a:solidFill>
                <a:latin typeface="Arial Unicode MS"/>
              </a:rPr>
              <a:t>21套内置中文模板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801368"/>
            <a:ext cx="36576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>
                <a:solidFill>
                  <a:srgbClr val="BF7753"/>
                </a:solidFill>
                <a:latin typeface="Arial Unicode MS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01368"/>
            <a:ext cx="411480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100" b="1">
                <a:solidFill>
                  <a:srgbClr val="485275"/>
                </a:solidFill>
                <a:latin typeface="Arial Unicode MS"/>
              </a:rPr>
              <a:t>按文本槽选页换字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2459736"/>
            <a:ext cx="36576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>
                <a:solidFill>
                  <a:srgbClr val="BF7753"/>
                </a:solidFill>
                <a:latin typeface="Arial Unicode M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459736"/>
            <a:ext cx="411480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100" b="0">
                <a:solidFill>
                  <a:srgbClr val="485275"/>
                </a:solidFill>
                <a:latin typeface="Arial Unicode MS"/>
              </a:rPr>
              <a:t>保留版式和字号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3118104"/>
            <a:ext cx="36576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>
                <a:solidFill>
                  <a:srgbClr val="BF7753"/>
                </a:solidFill>
                <a:latin typeface="Arial Unicode MS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118104"/>
            <a:ext cx="411480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100" b="0">
                <a:solidFill>
                  <a:srgbClr val="485275"/>
                </a:solidFill>
                <a:latin typeface="Arial Unicode MS"/>
              </a:rPr>
              <a:t>出框与标题层级检查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3776472"/>
            <a:ext cx="36576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>
                <a:solidFill>
                  <a:srgbClr val="BF7753"/>
                </a:solidFill>
                <a:latin typeface="Arial Unicode MS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776472"/>
            <a:ext cx="411480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100" b="0">
                <a:solidFill>
                  <a:srgbClr val="485275"/>
                </a:solidFill>
                <a:latin typeface="Arial Unicode MS"/>
              </a:rPr>
              <a:t>原生图表可更新数据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5486400" y="1554480"/>
          <a:ext cx="62179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86400" y="1060704"/>
            <a:ext cx="59436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200" b="1">
                <a:solidFill>
                  <a:srgbClr val="485275"/>
                </a:solidFill>
                <a:latin typeface="Arial Unicode MS"/>
              </a:rPr>
              <a:t>本次对象演示 · 数据不代表性能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03520"/>
            <a:ext cx="109728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100" b="1">
                <a:solidFill>
                  <a:srgbClr val="485275"/>
                </a:solidFill>
                <a:latin typeface="Arial Unicode MS"/>
              </a:rPr>
              <a:t>边界 1：内置模板禁止商用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833872"/>
            <a:ext cx="109728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100" b="0">
                <a:solidFill>
                  <a:srgbClr val="485275"/>
                </a:solidFill>
                <a:latin typeface="Arial Unicode MS"/>
              </a:rPr>
              <a:t>边界 2：装饰图形不随数值变化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3200" b="1">
                <a:solidFill>
                  <a:srgbClr val="485275"/>
                </a:solidFill>
                <a:latin typeface="Arial Unicode MS"/>
              </a:rPr>
              <a:t>交付与编辑：固定字段核验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100" b="0">
                <a:solidFill>
                  <a:srgbClr val="BF7753"/>
                </a:solidFill>
                <a:latin typeface="Arial Unicode MS"/>
              </a:rPr>
              <a:t>Gorden PPT · 支持度指官方能力；本次实测见下方说明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078992"/>
          <a:ext cx="11247119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6722"/>
                <a:gridCol w="8210397"/>
              </a:tblGrid>
              <a:tr h="416052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 Unicode MS"/>
                        </a:rPr>
                        <a:t>字段</a:t>
                      </a:r>
                    </a:p>
                  </a:txBody>
                  <a:tcPr>
                    <a:solidFill>
                      <a:srgbClr val="BF775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 Unicode MS"/>
                        </a:rPr>
                        <a:t>支持程度 / 使用方式</a:t>
                      </a:r>
                    </a:p>
                  </a:txBody>
                  <a:tcPr>
                    <a:solidFill>
                      <a:srgbClr val="BF7753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输入格式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PPTX / 文字 / edits.json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输出格式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PPTX / PDF / PNG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原生文字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支持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原生形状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支持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图表 / 数据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部分支持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图片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支持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母版 / 品牌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部分支持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修改方式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模板槽位替换；原生对象继续编辑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运行依赖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Python/python-pptx / LibreOffice / Poppler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2920" y="5486400"/>
            <a:ext cx="11064240" cy="4023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900" b="1">
                <a:solidFill>
                  <a:srgbClr val="485275"/>
                </a:solidFill>
                <a:latin typeface="Arial Unicode MS"/>
              </a:rPr>
              <a:t>本次实际：PPTX；文字、形状、图片可编辑，作品缩略图为预览图片。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71032"/>
            <a:ext cx="1106424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800" b="0">
                <a:solidFill>
                  <a:srgbClr val="485275"/>
                </a:solidFill>
                <a:latin typeface="Arial Unicode MS"/>
              </a:rPr>
              <a:t>优先：中文汇报与可维护交付；换路线：内置模板禁止商用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