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EE9DF"/>
          </a:solidFill>
          <a:ln/>
        </p:spPr>
      </p:sp>
      <p:sp>
        <p:nvSpPr>
          <p:cNvPr id="3" name="Text 1"/>
          <p:cNvSpPr/>
          <p:nvPr/>
        </p:nvSpPr>
        <p:spPr>
          <a:xfrm>
            <a:off x="619125" y="523875"/>
            <a:ext cx="17561243" cy="6895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75" b="1" spc="-75" kern="0" dirty="0">
                <a:solidFill>
                  <a:srgbClr val="292820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宝玉 Design</a:t>
            </a:r>
            <a:endParaRPr lang="en-US" sz="4275" dirty="0"/>
          </a:p>
        </p:txBody>
      </p:sp>
      <p:sp>
        <p:nvSpPr>
          <p:cNvPr id="4" name="Text 2"/>
          <p:cNvSpPr/>
          <p:nvPr/>
        </p:nvSpPr>
        <p:spPr>
          <a:xfrm>
            <a:off x="619125" y="1181100"/>
            <a:ext cx="5441441" cy="2894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可交互的HTML设计工作台，带原生PowerPoint导出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19125" y="1562100"/>
            <a:ext cx="6981825" cy="3895725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-405" r="-405" t="0" b="0"/>
          <a:stretch/>
        </p:blipFill>
        <p:spPr>
          <a:xfrm>
            <a:off x="619125" y="1562100"/>
            <a:ext cx="6981825" cy="389572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19125" y="5114925"/>
            <a:ext cx="6981825" cy="342900"/>
          </a:xfrm>
          <a:prstGeom prst="rect">
            <a:avLst/>
          </a:prstGeom>
          <a:solidFill>
            <a:srgbClr val="000000">
              <a:alpha val="73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733425" y="5162550"/>
            <a:ext cx="696268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业务增长图 · 演示数据</a:t>
            </a:r>
            <a:endParaRPr lang="en-US" sz="1425" dirty="0"/>
          </a:p>
        </p:txBody>
      </p:sp>
      <p:sp>
        <p:nvSpPr>
          <p:cNvPr id="9" name="Shape 6"/>
          <p:cNvSpPr/>
          <p:nvPr/>
        </p:nvSpPr>
        <p:spPr>
          <a:xfrm>
            <a:off x="7734300" y="1562100"/>
            <a:ext cx="6981825" cy="3895725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rcRect l="-405" r="-405" t="0" b="0"/>
          <a:stretch/>
        </p:blipFill>
        <p:spPr>
          <a:xfrm>
            <a:off x="7734300" y="1562100"/>
            <a:ext cx="6981825" cy="3895725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7734300" y="5114925"/>
            <a:ext cx="6981825" cy="342900"/>
          </a:xfrm>
          <a:prstGeom prst="rect">
            <a:avLst/>
          </a:prstGeom>
          <a:solidFill>
            <a:srgbClr val="000000">
              <a:alpha val="73000"/>
            </a:srgbClr>
          </a:solidFill>
          <a:ln/>
        </p:spPr>
      </p:sp>
      <p:sp>
        <p:nvSpPr>
          <p:cNvPr id="12" name="Text 8"/>
          <p:cNvSpPr/>
          <p:nvPr/>
        </p:nvSpPr>
        <p:spPr>
          <a:xfrm>
            <a:off x="7848600" y="5162550"/>
            <a:ext cx="696268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产品路线图 · 示例项目</a:t>
            </a:r>
            <a:endParaRPr lang="en-US" sz="1425" dirty="0"/>
          </a:p>
        </p:txBody>
      </p:sp>
      <p:sp>
        <p:nvSpPr>
          <p:cNvPr id="13" name="Shape 9"/>
          <p:cNvSpPr/>
          <p:nvPr/>
        </p:nvSpPr>
        <p:spPr>
          <a:xfrm>
            <a:off x="619125" y="5591175"/>
            <a:ext cx="6981825" cy="3895725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rcRect l="-405" r="-405" t="0" b="0"/>
          <a:stretch/>
        </p:blipFill>
        <p:spPr>
          <a:xfrm>
            <a:off x="619125" y="5591175"/>
            <a:ext cx="6981825" cy="3895725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19125" y="9144000"/>
            <a:ext cx="6981825" cy="342900"/>
          </a:xfrm>
          <a:prstGeom prst="rect">
            <a:avLst/>
          </a:prstGeom>
          <a:solidFill>
            <a:srgbClr val="000000">
              <a:alpha val="73000"/>
            </a:srgbClr>
          </a:solidFill>
          <a:ln/>
        </p:spPr>
      </p:sp>
      <p:sp>
        <p:nvSpPr>
          <p:cNvPr id="16" name="Text 11"/>
          <p:cNvSpPr/>
          <p:nvPr/>
        </p:nvSpPr>
        <p:spPr>
          <a:xfrm>
            <a:off x="733425" y="9191625"/>
            <a:ext cx="696268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架构关系图 · 示例系统</a:t>
            </a:r>
            <a:endParaRPr lang="en-US" sz="1425" dirty="0"/>
          </a:p>
        </p:txBody>
      </p:sp>
      <p:sp>
        <p:nvSpPr>
          <p:cNvPr id="17" name="Shape 12"/>
          <p:cNvSpPr/>
          <p:nvPr/>
        </p:nvSpPr>
        <p:spPr>
          <a:xfrm>
            <a:off x="7734300" y="5591175"/>
            <a:ext cx="6981825" cy="3895725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rcRect l="-405" r="-405" t="0" b="0"/>
          <a:stretch/>
        </p:blipFill>
        <p:spPr>
          <a:xfrm>
            <a:off x="7734300" y="5591175"/>
            <a:ext cx="6981825" cy="3895725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734300" y="9144000"/>
            <a:ext cx="6981825" cy="342900"/>
          </a:xfrm>
          <a:prstGeom prst="rect">
            <a:avLst/>
          </a:prstGeom>
          <a:solidFill>
            <a:srgbClr val="000000">
              <a:alpha val="73000"/>
            </a:srgbClr>
          </a:solidFill>
          <a:ln/>
        </p:spPr>
      </p:sp>
      <p:sp>
        <p:nvSpPr>
          <p:cNvPr id="20" name="Text 14"/>
          <p:cNvSpPr/>
          <p:nvPr/>
        </p:nvSpPr>
        <p:spPr>
          <a:xfrm>
            <a:off x="7848600" y="9191625"/>
            <a:ext cx="696268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交付看板 · 演示数据</a:t>
            </a:r>
            <a:endParaRPr lang="en-US" sz="1425" dirty="0"/>
          </a:p>
        </p:txBody>
      </p:sp>
      <p:sp>
        <p:nvSpPr>
          <p:cNvPr id="21" name="Text 15"/>
          <p:cNvSpPr/>
          <p:nvPr/>
        </p:nvSpPr>
        <p:spPr>
          <a:xfrm>
            <a:off x="15144750" y="1657350"/>
            <a:ext cx="2552700" cy="4366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32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典型场景</a:t>
            </a:r>
            <a:endParaRPr lang="en-US" sz="2325" dirty="0"/>
          </a:p>
        </p:txBody>
      </p:sp>
      <p:sp>
        <p:nvSpPr>
          <p:cNvPr id="22" name="Text 16"/>
          <p:cNvSpPr/>
          <p:nvPr/>
        </p:nvSpPr>
        <p:spPr>
          <a:xfrm>
            <a:off x="15144750" y="2265462"/>
            <a:ext cx="2552700" cy="12266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95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产品原型</a:t>
            </a:r>
            <a:endParaRPr lang="en-US" sz="1950" dirty="0"/>
          </a:p>
          <a:p>
            <a:pPr algn="l" indent="0" marL="0">
              <a:lnSpc>
                <a:spcPct val="160000"/>
              </a:lnSpc>
              <a:buNone/>
            </a:pPr>
            <a:r>
              <a:rPr lang="en-US" sz="195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品牌演示</a:t>
            </a:r>
            <a:endParaRPr lang="en-US" sz="1950" dirty="0"/>
          </a:p>
          <a:p>
            <a:pPr algn="l" indent="0" marL="0">
              <a:lnSpc>
                <a:spcPct val="160000"/>
              </a:lnSpc>
              <a:buNone/>
            </a:pPr>
            <a:r>
              <a:rPr lang="en-US" sz="195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设计系统</a:t>
            </a:r>
            <a:endParaRPr lang="en-US" sz="1950" dirty="0"/>
          </a:p>
        </p:txBody>
      </p:sp>
      <p:sp>
        <p:nvSpPr>
          <p:cNvPr id="23" name="Text 17"/>
          <p:cNvSpPr/>
          <p:nvPr/>
        </p:nvSpPr>
        <p:spPr>
          <a:xfrm>
            <a:off x="15144750" y="3835003"/>
            <a:ext cx="2552700" cy="4366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32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适合人群</a:t>
            </a:r>
            <a:endParaRPr lang="en-US" sz="2325" dirty="0"/>
          </a:p>
        </p:txBody>
      </p:sp>
      <p:sp>
        <p:nvSpPr>
          <p:cNvPr id="24" name="Text 18"/>
          <p:cNvSpPr/>
          <p:nvPr/>
        </p:nvSpPr>
        <p:spPr>
          <a:xfrm>
            <a:off x="15144750" y="4443115"/>
            <a:ext cx="2552700" cy="12266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95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设计师</a:t>
            </a:r>
            <a:endParaRPr lang="en-US" sz="1950" dirty="0"/>
          </a:p>
          <a:p>
            <a:pPr algn="l" indent="0" marL="0">
              <a:lnSpc>
                <a:spcPct val="160000"/>
              </a:lnSpc>
              <a:buNone/>
            </a:pPr>
            <a:r>
              <a:rPr lang="en-US" sz="195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产品团队</a:t>
            </a:r>
            <a:endParaRPr lang="en-US" sz="1950" dirty="0"/>
          </a:p>
          <a:p>
            <a:pPr algn="l" indent="0" marL="0">
              <a:lnSpc>
                <a:spcPct val="160000"/>
              </a:lnSpc>
              <a:buNone/>
            </a:pPr>
            <a:r>
              <a:rPr lang="en-US" sz="195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开发者</a:t>
            </a:r>
            <a:endParaRPr lang="en-US" sz="1950" dirty="0"/>
          </a:p>
        </p:txBody>
      </p:sp>
      <p:sp>
        <p:nvSpPr>
          <p:cNvPr id="25" name="Text 19"/>
          <p:cNvSpPr/>
          <p:nvPr/>
        </p:nvSpPr>
        <p:spPr>
          <a:xfrm>
            <a:off x="619125" y="9705975"/>
            <a:ext cx="366906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500" dirty="0">
                <a:solidFill>
                  <a:srgbClr val="292820">
                    <a:alpha val="75000"/>
                  </a:srgbClr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作品来源逐图标注 · 四幅效果图 · 01 / 03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EE9DF"/>
          </a:solidFill>
          <a:ln/>
        </p:spPr>
      </p:sp>
      <p:sp>
        <p:nvSpPr>
          <p:cNvPr id="3" name="Text 1"/>
          <p:cNvSpPr/>
          <p:nvPr/>
        </p:nvSpPr>
        <p:spPr>
          <a:xfrm>
            <a:off x="619125" y="523875"/>
            <a:ext cx="17561243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650" spc="225" kern="0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CAPABILITIES / 实际功能与边界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619125" y="1001018"/>
            <a:ext cx="17561243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92820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设计组件与系统工作流 · DOM到原生PPTX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619125" y="2144018"/>
            <a:ext cx="8391525" cy="19050"/>
          </a:xfrm>
          <a:prstGeom prst="rect">
            <a:avLst/>
          </a:prstGeom>
          <a:solidFill>
            <a:srgbClr val="DB6B37"/>
          </a:solidFill>
          <a:ln/>
        </p:spPr>
      </p:sp>
      <p:sp>
        <p:nvSpPr>
          <p:cNvPr id="6" name="Text 4"/>
          <p:cNvSpPr/>
          <p:nvPr/>
        </p:nvSpPr>
        <p:spPr>
          <a:xfrm>
            <a:off x="619125" y="2410718"/>
            <a:ext cx="8643271" cy="4752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550" b="1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官方deck-stage舞台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619125" y="2943076"/>
            <a:ext cx="8643271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95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官方Web Component负责缩放、翻页与打印。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9277350" y="2144018"/>
            <a:ext cx="8391525" cy="19050"/>
          </a:xfrm>
          <a:prstGeom prst="rect">
            <a:avLst/>
          </a:prstGeom>
          <a:solidFill>
            <a:srgbClr val="DB6B37"/>
          </a:solidFill>
          <a:ln/>
        </p:spPr>
      </p:sp>
      <p:sp>
        <p:nvSpPr>
          <p:cNvPr id="9" name="Text 7"/>
          <p:cNvSpPr/>
          <p:nvPr/>
        </p:nvSpPr>
        <p:spPr>
          <a:xfrm>
            <a:off x="9277350" y="2410718"/>
            <a:ext cx="8643271" cy="4752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550" b="1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静态HTML直接编辑</a:t>
            </a:r>
            <a:endParaRPr lang="en-US" sz="2550" dirty="0"/>
          </a:p>
        </p:txBody>
      </p:sp>
      <p:sp>
        <p:nvSpPr>
          <p:cNvPr id="10" name="Text 8"/>
          <p:cNvSpPr/>
          <p:nvPr/>
        </p:nvSpPr>
        <p:spPr>
          <a:xfrm>
            <a:off x="9277350" y="2943076"/>
            <a:ext cx="8643271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95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静态叶子节点让文字保持直接可修改。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619125" y="3841254"/>
            <a:ext cx="8391525" cy="19050"/>
          </a:xfrm>
          <a:prstGeom prst="rect">
            <a:avLst/>
          </a:prstGeom>
          <a:solidFill>
            <a:srgbClr val="DB6B37"/>
          </a:solidFill>
          <a:ln/>
        </p:spPr>
      </p:sp>
      <p:sp>
        <p:nvSpPr>
          <p:cNvPr id="12" name="Text 10"/>
          <p:cNvSpPr/>
          <p:nvPr/>
        </p:nvSpPr>
        <p:spPr>
          <a:xfrm>
            <a:off x="619125" y="4107954"/>
            <a:ext cx="8643271" cy="4752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550" b="1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设计系统导入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619125" y="4640312"/>
            <a:ext cx="8643271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95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按绑定的品牌Token约束版式与组件。</a:t>
            </a:r>
            <a:endParaRPr lang="en-US" sz="1950" dirty="0"/>
          </a:p>
        </p:txBody>
      </p:sp>
      <p:sp>
        <p:nvSpPr>
          <p:cNvPr id="14" name="Shape 12"/>
          <p:cNvSpPr/>
          <p:nvPr/>
        </p:nvSpPr>
        <p:spPr>
          <a:xfrm>
            <a:off x="9277350" y="3841254"/>
            <a:ext cx="8391525" cy="19050"/>
          </a:xfrm>
          <a:prstGeom prst="rect">
            <a:avLst/>
          </a:prstGeom>
          <a:solidFill>
            <a:srgbClr val="DB6B37"/>
          </a:solidFill>
          <a:ln/>
        </p:spPr>
      </p:sp>
      <p:sp>
        <p:nvSpPr>
          <p:cNvPr id="15" name="Text 13"/>
          <p:cNvSpPr/>
          <p:nvPr/>
        </p:nvSpPr>
        <p:spPr>
          <a:xfrm>
            <a:off x="9277350" y="4107954"/>
            <a:ext cx="8643271" cy="4752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550" b="1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原生PPTX导出</a:t>
            </a:r>
            <a:endParaRPr lang="en-US" sz="2550" dirty="0"/>
          </a:p>
        </p:txBody>
      </p:sp>
      <p:sp>
        <p:nvSpPr>
          <p:cNvPr id="16" name="Text 14"/>
          <p:cNvSpPr/>
          <p:nvPr/>
        </p:nvSpPr>
        <p:spPr>
          <a:xfrm>
            <a:off x="9277350" y="4640312"/>
            <a:ext cx="8643271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950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官方DOM捕获器翻译为原生文字、形状和图片。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619125" y="5538490"/>
            <a:ext cx="17049750" cy="2740670"/>
          </a:xfrm>
          <a:prstGeom prst="rect">
            <a:avLst/>
          </a:prstGeom>
          <a:solidFill>
            <a:srgbClr val="292820"/>
          </a:solidFill>
          <a:ln/>
        </p:spPr>
      </p:sp>
      <p:sp>
        <p:nvSpPr>
          <p:cNvPr id="18" name="Text 16"/>
          <p:cNvSpPr/>
          <p:nvPr/>
        </p:nvSpPr>
        <p:spPr>
          <a:xfrm>
            <a:off x="904875" y="5824240"/>
            <a:ext cx="16972597" cy="4752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550" b="1" dirty="0">
                <a:solidFill>
                  <a:srgbClr val="EEE9D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本次官方组件与导出路径</a:t>
            </a:r>
            <a:endParaRPr lang="en-US" sz="2550" dirty="0"/>
          </a:p>
        </p:txBody>
      </p:sp>
      <p:sp>
        <p:nvSpPr>
          <p:cNvPr id="19" name="Shape 17"/>
          <p:cNvSpPr/>
          <p:nvPr/>
        </p:nvSpPr>
        <p:spPr>
          <a:xfrm>
            <a:off x="904875" y="6470898"/>
            <a:ext cx="3576638" cy="914400"/>
          </a:xfrm>
          <a:prstGeom prst="rect">
            <a:avLst/>
          </a:prstGeom>
          <a:ln w="9525">
            <a:solidFill>
              <a:srgbClr val="EEE9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75050" y="6718548"/>
            <a:ext cx="3436287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325" b="1" dirty="0">
                <a:solidFill>
                  <a:srgbClr val="EEE9D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deck-stage</a:t>
            </a:r>
            <a:endParaRPr lang="en-US" sz="2325" dirty="0"/>
          </a:p>
        </p:txBody>
      </p:sp>
      <p:sp>
        <p:nvSpPr>
          <p:cNvPr id="21" name="Text 19"/>
          <p:cNvSpPr/>
          <p:nvPr/>
        </p:nvSpPr>
        <p:spPr>
          <a:xfrm>
            <a:off x="4652963" y="6661398"/>
            <a:ext cx="457200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EEE9D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→</a:t>
            </a:r>
            <a:endParaRPr lang="en-US" sz="3000" dirty="0"/>
          </a:p>
        </p:txBody>
      </p:sp>
      <p:sp>
        <p:nvSpPr>
          <p:cNvPr id="22" name="Shape 20"/>
          <p:cNvSpPr/>
          <p:nvPr/>
        </p:nvSpPr>
        <p:spPr>
          <a:xfrm>
            <a:off x="5205413" y="6470898"/>
            <a:ext cx="3576638" cy="914400"/>
          </a:xfrm>
          <a:prstGeom prst="rect">
            <a:avLst/>
          </a:prstGeom>
          <a:ln w="9525">
            <a:solidFill>
              <a:srgbClr val="EEE9D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275588" y="6718548"/>
            <a:ext cx="3436287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325" b="1" dirty="0">
                <a:solidFill>
                  <a:srgbClr val="EEE9D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静态HTML</a:t>
            </a:r>
            <a:endParaRPr lang="en-US" sz="2325" dirty="0"/>
          </a:p>
        </p:txBody>
      </p:sp>
      <p:sp>
        <p:nvSpPr>
          <p:cNvPr id="24" name="Text 22"/>
          <p:cNvSpPr/>
          <p:nvPr/>
        </p:nvSpPr>
        <p:spPr>
          <a:xfrm>
            <a:off x="8953500" y="6661398"/>
            <a:ext cx="457200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EEE9D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→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9505950" y="6470898"/>
            <a:ext cx="3576638" cy="914400"/>
          </a:xfrm>
          <a:prstGeom prst="rect">
            <a:avLst/>
          </a:prstGeom>
          <a:ln w="9525">
            <a:solidFill>
              <a:srgbClr val="EEE9D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576125" y="6718548"/>
            <a:ext cx="3436287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325" b="1" dirty="0">
                <a:solidFill>
                  <a:srgbClr val="EEE9D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DOM捕获</a:t>
            </a:r>
            <a:endParaRPr lang="en-US" sz="2325" dirty="0"/>
          </a:p>
        </p:txBody>
      </p:sp>
      <p:sp>
        <p:nvSpPr>
          <p:cNvPr id="27" name="Text 25"/>
          <p:cNvSpPr/>
          <p:nvPr/>
        </p:nvSpPr>
        <p:spPr>
          <a:xfrm>
            <a:off x="13254038" y="6661398"/>
            <a:ext cx="457200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EEE9D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→</a:t>
            </a:r>
            <a:endParaRPr lang="en-US" sz="3000" dirty="0"/>
          </a:p>
        </p:txBody>
      </p:sp>
      <p:sp>
        <p:nvSpPr>
          <p:cNvPr id="28" name="Shape 26"/>
          <p:cNvSpPr/>
          <p:nvPr/>
        </p:nvSpPr>
        <p:spPr>
          <a:xfrm>
            <a:off x="13806488" y="6470898"/>
            <a:ext cx="3576638" cy="914400"/>
          </a:xfrm>
          <a:prstGeom prst="rect">
            <a:avLst/>
          </a:prstGeom>
          <a:ln w="9525">
            <a:solidFill>
              <a:srgbClr val="EEE9D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3876663" y="6718548"/>
            <a:ext cx="3436287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325" b="1" dirty="0">
                <a:solidFill>
                  <a:srgbClr val="EEE9D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原生PPTX</a:t>
            </a:r>
            <a:endParaRPr lang="en-US" sz="2325" dirty="0"/>
          </a:p>
        </p:txBody>
      </p:sp>
      <p:sp>
        <p:nvSpPr>
          <p:cNvPr id="30" name="Text 28"/>
          <p:cNvSpPr/>
          <p:nvPr/>
        </p:nvSpPr>
        <p:spPr>
          <a:xfrm>
            <a:off x="904875" y="7594848"/>
            <a:ext cx="16972597" cy="4366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025" dirty="0">
                <a:solidFill>
                  <a:srgbClr val="EEE9D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具体对象：本次三页源稿；功能流程示意，不代表性能测试。</a:t>
            </a:r>
            <a:endParaRPr lang="en-US" sz="2025" dirty="0"/>
          </a:p>
        </p:txBody>
      </p:sp>
      <p:sp>
        <p:nvSpPr>
          <p:cNvPr id="31" name="Text 29"/>
          <p:cNvSpPr/>
          <p:nvPr/>
        </p:nvSpPr>
        <p:spPr>
          <a:xfrm>
            <a:off x="619125" y="8517285"/>
            <a:ext cx="17561243" cy="3775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725" dirty="0">
                <a:solidFill>
                  <a:srgbClr val="292820">
                    <a:alpha val="86000"/>
                  </a:srgbClr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边界① 导出仅针对结构化幻灯片 ② PowerPoint动画播放本次未验证</a:t>
            </a:r>
            <a:endParaRPr lang="en-US" sz="1725" dirty="0"/>
          </a:p>
        </p:txBody>
      </p:sp>
      <p:sp>
        <p:nvSpPr>
          <p:cNvPr id="32" name="Text 30"/>
          <p:cNvSpPr/>
          <p:nvPr/>
        </p:nvSpPr>
        <p:spPr>
          <a:xfrm>
            <a:off x="619125" y="9705975"/>
            <a:ext cx="375981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500" dirty="0">
                <a:solidFill>
                  <a:srgbClr val="292820">
                    <a:alpha val="75000"/>
                  </a:srgbClr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功能依据官方 SKILL / README · 02 / 03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EE9DF"/>
          </a:solidFill>
          <a:ln/>
        </p:spPr>
      </p:sp>
      <p:sp>
        <p:nvSpPr>
          <p:cNvPr id="3" name="Text 1"/>
          <p:cNvSpPr/>
          <p:nvPr/>
        </p:nvSpPr>
        <p:spPr>
          <a:xfrm>
            <a:off x="619125" y="523875"/>
            <a:ext cx="17561243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650" spc="225" kern="0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DELIVERY / 固定口径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619125" y="1001018"/>
            <a:ext cx="17561243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92820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输出格式与编辑能力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619125" y="2704802"/>
            <a:ext cx="2095500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3425" y="2239268"/>
            <a:ext cx="1943100" cy="3798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输入格式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2714625" y="2704802"/>
            <a:ext cx="8134796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2828925" y="2239268"/>
            <a:ext cx="8150240" cy="3798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自然语言 / Markdown / 图片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619125" y="3308598"/>
            <a:ext cx="2095500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33425" y="2838152"/>
            <a:ext cx="19431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输出格式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2714625" y="3308598"/>
            <a:ext cx="8134796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2828925" y="2838152"/>
            <a:ext cx="815024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HTML + 原生PPTX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19125" y="3912394"/>
            <a:ext cx="2095500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733425" y="3441948"/>
            <a:ext cx="19431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原生文字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2714625" y="3912394"/>
            <a:ext cx="8134796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2828925" y="3441948"/>
            <a:ext cx="815024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 · 本次导出文字对象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19125" y="4516189"/>
            <a:ext cx="2095500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733425" y="4045744"/>
            <a:ext cx="19431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原生形状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2714625" y="4516189"/>
            <a:ext cx="8134796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2828925" y="4045744"/>
            <a:ext cx="815024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部分支持 · 简单几何与填充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619125" y="5119985"/>
            <a:ext cx="2095500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733425" y="4649539"/>
            <a:ext cx="19431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原生图表/数据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2714625" y="5119985"/>
            <a:ext cx="8134796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2828925" y="4649539"/>
            <a:ext cx="815024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未验证 · 不把图表图片算原生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619125" y="5723781"/>
            <a:ext cx="2095500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733425" y="5253335"/>
            <a:ext cx="19431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图片</a:t>
            </a:r>
            <a:endParaRPr lang="en-US" sz="1875" dirty="0"/>
          </a:p>
        </p:txBody>
      </p:sp>
      <p:sp>
        <p:nvSpPr>
          <p:cNvPr id="27" name="Shape 25"/>
          <p:cNvSpPr/>
          <p:nvPr/>
        </p:nvSpPr>
        <p:spPr>
          <a:xfrm>
            <a:off x="2714625" y="5723781"/>
            <a:ext cx="8134796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2828925" y="5253335"/>
            <a:ext cx="815024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 · 独立图片对象</a:t>
            </a:r>
            <a:endParaRPr lang="en-US" sz="1875" dirty="0"/>
          </a:p>
        </p:txBody>
      </p:sp>
      <p:sp>
        <p:nvSpPr>
          <p:cNvPr id="29" name="Shape 27"/>
          <p:cNvSpPr/>
          <p:nvPr/>
        </p:nvSpPr>
        <p:spPr>
          <a:xfrm>
            <a:off x="619125" y="6327577"/>
            <a:ext cx="2095500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733425" y="5857131"/>
            <a:ext cx="19431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母版/品牌</a:t>
            </a:r>
            <a:endParaRPr lang="en-US" sz="1875" dirty="0"/>
          </a:p>
        </p:txBody>
      </p:sp>
      <p:sp>
        <p:nvSpPr>
          <p:cNvPr id="31" name="Shape 29"/>
          <p:cNvSpPr/>
          <p:nvPr/>
        </p:nvSpPr>
        <p:spPr>
          <a:xfrm>
            <a:off x="2714625" y="6327577"/>
            <a:ext cx="8134796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2828925" y="5857131"/>
            <a:ext cx="815024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部分支持 · HTML/CSS品牌；母版未验证</a:t>
            </a:r>
            <a:endParaRPr lang="en-US" sz="1875" dirty="0"/>
          </a:p>
        </p:txBody>
      </p:sp>
      <p:sp>
        <p:nvSpPr>
          <p:cNvPr id="33" name="Shape 31"/>
          <p:cNvSpPr/>
          <p:nvPr/>
        </p:nvSpPr>
        <p:spPr>
          <a:xfrm>
            <a:off x="619125" y="6931372"/>
            <a:ext cx="2095500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733425" y="6460927"/>
            <a:ext cx="19431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修改方式</a:t>
            </a:r>
            <a:endParaRPr lang="en-US" sz="1875" dirty="0"/>
          </a:p>
        </p:txBody>
      </p:sp>
      <p:sp>
        <p:nvSpPr>
          <p:cNvPr id="35" name="Shape 33"/>
          <p:cNvSpPr/>
          <p:nvPr/>
        </p:nvSpPr>
        <p:spPr>
          <a:xfrm>
            <a:off x="2714625" y="6931372"/>
            <a:ext cx="8134796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2828925" y="6460927"/>
            <a:ext cx="815024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HTML重导出 / PPT对象编辑</a:t>
            </a:r>
            <a:endParaRPr lang="en-US" sz="1875" dirty="0"/>
          </a:p>
        </p:txBody>
      </p:sp>
      <p:sp>
        <p:nvSpPr>
          <p:cNvPr id="37" name="Shape 35"/>
          <p:cNvSpPr/>
          <p:nvPr/>
        </p:nvSpPr>
        <p:spPr>
          <a:xfrm>
            <a:off x="619125" y="7535466"/>
            <a:ext cx="2095500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733425" y="7064722"/>
            <a:ext cx="1943100" cy="3850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运行依赖</a:t>
            </a:r>
            <a:endParaRPr lang="en-US" sz="1875" dirty="0"/>
          </a:p>
        </p:txBody>
      </p:sp>
      <p:sp>
        <p:nvSpPr>
          <p:cNvPr id="39" name="Shape 37"/>
          <p:cNvSpPr/>
          <p:nvPr/>
        </p:nvSpPr>
        <p:spPr>
          <a:xfrm>
            <a:off x="2714625" y="7535466"/>
            <a:ext cx="8134796" cy="9525"/>
          </a:xfrm>
          <a:prstGeom prst="rect">
            <a:avLst/>
          </a:prstGeom>
          <a:solidFill>
            <a:srgbClr val="292820">
              <a:alpha val="27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2828925" y="7064722"/>
            <a:ext cx="8150240" cy="3850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87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浏览器 + Node.js</a:t>
            </a:r>
            <a:endParaRPr lang="en-US" sz="1875" dirty="0"/>
          </a:p>
        </p:txBody>
      </p:sp>
      <p:sp>
        <p:nvSpPr>
          <p:cNvPr id="41" name="Text 39"/>
          <p:cNvSpPr/>
          <p:nvPr/>
        </p:nvSpPr>
        <p:spPr>
          <a:xfrm>
            <a:off x="11468546" y="2115443"/>
            <a:ext cx="6386185" cy="4752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550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本次实际产物</a:t>
            </a:r>
            <a:endParaRPr lang="en-US" sz="2550" dirty="0"/>
          </a:p>
        </p:txBody>
      </p:sp>
      <p:sp>
        <p:nvSpPr>
          <p:cNvPr id="42" name="Text 40"/>
          <p:cNvSpPr/>
          <p:nvPr/>
        </p:nvSpPr>
        <p:spPr>
          <a:xfrm>
            <a:off x="11468546" y="2704951"/>
            <a:ext cx="6386185" cy="8352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02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三页原生PPTX；HTML为源稿，文本、基础形状和图片分对象。</a:t>
            </a:r>
            <a:endParaRPr lang="en-US" sz="2025" dirty="0"/>
          </a:p>
        </p:txBody>
      </p:sp>
      <p:sp>
        <p:nvSpPr>
          <p:cNvPr id="43" name="Text 41"/>
          <p:cNvSpPr/>
          <p:nvPr/>
        </p:nvSpPr>
        <p:spPr>
          <a:xfrm>
            <a:off x="11468546" y="3835450"/>
            <a:ext cx="6386185" cy="4752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550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优先选它</a:t>
            </a:r>
            <a:endParaRPr lang="en-US" sz="2550" dirty="0"/>
          </a:p>
        </p:txBody>
      </p:sp>
      <p:sp>
        <p:nvSpPr>
          <p:cNvPr id="44" name="Text 42"/>
          <p:cNvSpPr/>
          <p:nvPr/>
        </p:nvSpPr>
        <p:spPr>
          <a:xfrm>
            <a:off x="11468546" y="4424958"/>
            <a:ext cx="6386185" cy="8352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02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设计组件与系统工作流是主要需求，且接受此制作路线。</a:t>
            </a:r>
            <a:endParaRPr lang="en-US" sz="2025" dirty="0"/>
          </a:p>
        </p:txBody>
      </p:sp>
      <p:sp>
        <p:nvSpPr>
          <p:cNvPr id="45" name="Text 43"/>
          <p:cNvSpPr/>
          <p:nvPr/>
        </p:nvSpPr>
        <p:spPr>
          <a:xfrm>
            <a:off x="11468546" y="5555456"/>
            <a:ext cx="6386185" cy="4752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550" b="1" dirty="0">
                <a:solidFill>
                  <a:srgbClr val="DB6B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换另一条路线</a:t>
            </a:r>
            <a:endParaRPr lang="en-US" sz="2550" dirty="0"/>
          </a:p>
        </p:txBody>
      </p:sp>
      <p:sp>
        <p:nvSpPr>
          <p:cNvPr id="46" name="Text 44"/>
          <p:cNvSpPr/>
          <p:nvPr/>
        </p:nvSpPr>
        <p:spPr>
          <a:xfrm>
            <a:off x="11468546" y="6144964"/>
            <a:ext cx="6386185" cy="4366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2025" dirty="0">
                <a:solidFill>
                  <a:srgbClr val="292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需要Excel关联图表或严格企业母版。</a:t>
            </a:r>
            <a:endParaRPr lang="en-US" sz="2025" dirty="0"/>
          </a:p>
        </p:txBody>
      </p:sp>
      <p:sp>
        <p:nvSpPr>
          <p:cNvPr id="47" name="Text 45"/>
          <p:cNvSpPr/>
          <p:nvPr/>
        </p:nvSpPr>
        <p:spPr>
          <a:xfrm>
            <a:off x="11468546" y="6876901"/>
            <a:ext cx="6386185" cy="3775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725" dirty="0">
                <a:solidFill>
                  <a:srgbClr val="292820">
                    <a:alpha val="86000"/>
                  </a:srgbClr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文档支持 ≠ 本次验证。原生图表、母版和桌面动画未验证。</a:t>
            </a:r>
            <a:endParaRPr lang="en-US" sz="1725" dirty="0"/>
          </a:p>
        </p:txBody>
      </p:sp>
      <p:sp>
        <p:nvSpPr>
          <p:cNvPr id="48" name="Text 46"/>
          <p:cNvSpPr/>
          <p:nvPr/>
        </p:nvSpPr>
        <p:spPr>
          <a:xfrm>
            <a:off x="619125" y="9705975"/>
            <a:ext cx="2886047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1500" dirty="0">
                <a:solidFill>
                  <a:srgbClr val="292820">
                    <a:alpha val="75000"/>
                  </a:srgbClr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JimLiu/baoyu-design · 03 / 03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2026-09-14T10:59:03Z</dcterms:created>
  <dcterms:modified xsi:type="dcterms:W3CDTF">2026-09-14T10:59:03Z</dcterms:modified>
</cp:coreProperties>
</file>